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307" r:id="rId9"/>
    <p:sldId id="272" r:id="rId10"/>
    <p:sldId id="264" r:id="rId11"/>
    <p:sldId id="265" r:id="rId12"/>
    <p:sldId id="266" r:id="rId13"/>
    <p:sldId id="267" r:id="rId14"/>
    <p:sldId id="274" r:id="rId15"/>
    <p:sldId id="261" r:id="rId16"/>
    <p:sldId id="269" r:id="rId17"/>
    <p:sldId id="270" r:id="rId18"/>
    <p:sldId id="271" r:id="rId19"/>
    <p:sldId id="275" r:id="rId20"/>
    <p:sldId id="276" r:id="rId21"/>
    <p:sldId id="279" r:id="rId22"/>
    <p:sldId id="280" r:id="rId23"/>
    <p:sldId id="278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73" r:id="rId33"/>
    <p:sldId id="277" r:id="rId34"/>
    <p:sldId id="301" r:id="rId35"/>
    <p:sldId id="302" r:id="rId36"/>
    <p:sldId id="304" r:id="rId37"/>
    <p:sldId id="305" r:id="rId38"/>
    <p:sldId id="303" r:id="rId39"/>
    <p:sldId id="306" r:id="rId40"/>
    <p:sldId id="289" r:id="rId41"/>
    <p:sldId id="291" r:id="rId42"/>
    <p:sldId id="292" r:id="rId43"/>
    <p:sldId id="293" r:id="rId44"/>
    <p:sldId id="294" r:id="rId45"/>
    <p:sldId id="295" r:id="rId46"/>
    <p:sldId id="296" r:id="rId47"/>
    <p:sldId id="298" r:id="rId48"/>
    <p:sldId id="29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B4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5"/>
    <p:restoredTop sz="79417"/>
  </p:normalViewPr>
  <p:slideViewPr>
    <p:cSldViewPr snapToGrid="0" snapToObjects="1">
      <p:cViewPr varScale="1">
        <p:scale>
          <a:sx n="95" d="100"/>
          <a:sy n="95" d="100"/>
        </p:scale>
        <p:origin x="103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28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FC1DB-E653-AB4A-B9FC-2625E0120832}" type="datetimeFigureOut">
              <a:rPr kumimoji="1" lang="zh-CN" altLang="en-US" smtClean="0"/>
              <a:t>2020/5/14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01CA4-A8CF-5542-9EE1-1CCA9EA568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0290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从软件工程的角度来看，软件的生命周期一般分为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个活动周期：软件分析时期，软件设计时期，编码和测试时期，软件运行与维护时期。在编码的同时，也进行着单元测试。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01CA4-A8CF-5542-9EE1-1CCA9EA568A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0861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在编写代码时不必实现这个接口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01CA4-A8CF-5542-9EE1-1CCA9EA568A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6090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01CA4-A8CF-5542-9EE1-1CCA9EA568AD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3311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有一个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@Test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的注解在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testSum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方法的上方。 这个注释指示该公共无效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(public void)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方法它所附着可以作为一个测试用例。因此，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testSum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方法将用于测试公开方法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sum()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 我们还可以观察一个方法 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assertEquals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(sum,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testsum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 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assertEquals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([String message], object expected, object actual)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方法持有两个对象作为输入，并断言这两个对象相等。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01CA4-A8CF-5542-9EE1-1CCA9EA568AD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9278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01CA4-A8CF-5542-9EE1-1CCA9EA568A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7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 dirty="0"/>
              <a:t>如果输入值</a:t>
            </a:r>
            <a:r>
              <a:rPr kumimoji="1" lang="en-US" altLang="zh-CN" dirty="0"/>
              <a:t>x</a:t>
            </a:r>
            <a:r>
              <a:rPr kumimoji="1" lang="zh-CN" altLang="en-US" dirty="0"/>
              <a:t>在</a:t>
            </a:r>
            <a:r>
              <a:rPr kumimoji="1" lang="en-US" altLang="zh-CN" dirty="0"/>
              <a:t>0</a:t>
            </a:r>
            <a:r>
              <a:rPr kumimoji="1" lang="zh-CN" altLang="en-US" dirty="0"/>
              <a:t>到</a:t>
            </a:r>
            <a:r>
              <a:rPr kumimoji="1" lang="en-US" altLang="zh-CN" dirty="0"/>
              <a:t>100</a:t>
            </a:r>
            <a:r>
              <a:rPr kumimoji="1" lang="zh-CN" altLang="en-US" dirty="0"/>
              <a:t>之间，那么有效等价类是</a:t>
            </a:r>
            <a:r>
              <a:rPr kumimoji="1" lang="en-US" altLang="zh-CN" dirty="0"/>
              <a:t>0&lt;=x&lt;=100</a:t>
            </a:r>
            <a:r>
              <a:rPr kumimoji="1" lang="zh-CN" altLang="en-US" dirty="0"/>
              <a:t>，无效等价类是</a:t>
            </a:r>
            <a:r>
              <a:rPr kumimoji="1" lang="en-US" altLang="zh-CN" dirty="0"/>
              <a:t>x&lt;0</a:t>
            </a:r>
            <a:r>
              <a:rPr kumimoji="1" lang="zh-CN" altLang="en-US" dirty="0"/>
              <a:t>和</a:t>
            </a:r>
            <a:r>
              <a:rPr kumimoji="1" lang="en-US" altLang="zh-CN" dirty="0"/>
              <a:t>x&gt;100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如果输入值是日期类型，那么有效等价类是日期类型的数据，无效等价类是非日期类型的数据。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如果要求密码非空，则有效等价类为非空密码，无效等价类为空密码。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如果级别的值是初级、中级、高级，则有效等价类应该有三个，分别为初级、中级、高级，无效等价类有一个，为其他任何级别。</a:t>
            </a:r>
            <a:endParaRPr kumimoji="1" lang="en-US" altLang="zh-CN" dirty="0"/>
          </a:p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01CA4-A8CF-5542-9EE1-1CCA9EA568A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7648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 dirty="0"/>
              <a:t>如果输入值</a:t>
            </a:r>
            <a:r>
              <a:rPr kumimoji="1" lang="en-US" altLang="zh-CN" dirty="0"/>
              <a:t>x</a:t>
            </a:r>
            <a:r>
              <a:rPr kumimoji="1" lang="zh-CN" altLang="en-US" dirty="0"/>
              <a:t>在</a:t>
            </a:r>
            <a:r>
              <a:rPr kumimoji="1" lang="en-US" altLang="zh-CN" dirty="0"/>
              <a:t>0</a:t>
            </a:r>
            <a:r>
              <a:rPr kumimoji="1" lang="zh-CN" altLang="en-US" dirty="0"/>
              <a:t>到</a:t>
            </a:r>
            <a:r>
              <a:rPr kumimoji="1" lang="en-US" altLang="zh-CN" dirty="0"/>
              <a:t>100</a:t>
            </a:r>
            <a:r>
              <a:rPr kumimoji="1" lang="zh-CN" altLang="en-US" dirty="0"/>
              <a:t>之间，那么有效等价类是</a:t>
            </a:r>
            <a:r>
              <a:rPr kumimoji="1" lang="en-US" altLang="zh-CN" dirty="0"/>
              <a:t>0&lt;=x&lt;=100</a:t>
            </a:r>
            <a:r>
              <a:rPr kumimoji="1" lang="zh-CN" altLang="en-US" dirty="0"/>
              <a:t>，无效等价类是</a:t>
            </a:r>
            <a:r>
              <a:rPr kumimoji="1" lang="en-US" altLang="zh-CN" dirty="0"/>
              <a:t>x&lt;0</a:t>
            </a:r>
            <a:r>
              <a:rPr kumimoji="1" lang="zh-CN" altLang="en-US" dirty="0"/>
              <a:t>和</a:t>
            </a:r>
            <a:r>
              <a:rPr kumimoji="1" lang="en-US" altLang="zh-CN" dirty="0"/>
              <a:t>x&gt;100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如果输入值是日期类型，那么有效等价类是日期类型的数据，无效等价类是非日期类型的数据。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如果要求密码非空，则有效等价类为非空密码，无效等价类为空密码。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如果级别的值是初级、中级、高级，则有效等价类应该有三个，分别为初级、中级、高级，无效等价类有一个，为其他任何级别。</a:t>
            </a:r>
            <a:endParaRPr kumimoji="1" lang="en-US" altLang="zh-CN" dirty="0"/>
          </a:p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01CA4-A8CF-5542-9EE1-1CCA9EA568A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5059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fixture</a:t>
            </a:r>
            <a:r>
              <a:rPr kumimoji="1" lang="zh-CN" altLang="en-US" dirty="0"/>
              <a:t>指运行一个或多个测试所需的公用资源或数据集合。运行测试所需要的外部资源环境通常称为</a:t>
            </a:r>
            <a:r>
              <a:rPr kumimoji="1" lang="en-US" altLang="zh-CN" dirty="0" err="1"/>
              <a:t>testfixture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 err="1"/>
              <a:t>TestCase</a:t>
            </a:r>
            <a:r>
              <a:rPr kumimoji="1" lang="zh-CN" altLang="en-US" dirty="0"/>
              <a:t>通过</a:t>
            </a:r>
            <a:r>
              <a:rPr kumimoji="1" lang="en-US" altLang="zh-CN" dirty="0" err="1"/>
              <a:t>setUp</a:t>
            </a:r>
            <a:r>
              <a:rPr kumimoji="1" lang="en-US" altLang="zh-CN" dirty="0"/>
              <a:t>()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tearDown</a:t>
            </a:r>
            <a:r>
              <a:rPr kumimoji="1" lang="en-US" altLang="zh-CN" dirty="0"/>
              <a:t>()</a:t>
            </a:r>
            <a:r>
              <a:rPr kumimoji="1" lang="zh-CN" altLang="en-US" dirty="0"/>
              <a:t>方法自动创建和销毁</a:t>
            </a:r>
            <a:r>
              <a:rPr kumimoji="1" lang="en-US" altLang="zh-CN" dirty="0"/>
              <a:t>fixture</a:t>
            </a:r>
            <a:r>
              <a:rPr kumimoji="1" lang="zh-CN" altLang="en-US" dirty="0"/>
              <a:t>。</a:t>
            </a:r>
            <a:r>
              <a:rPr kumimoji="1" lang="en-US" altLang="zh-CN" dirty="0" err="1"/>
              <a:t>TextCase</a:t>
            </a:r>
            <a:r>
              <a:rPr kumimoji="1" lang="zh-CN" altLang="en-US" dirty="0"/>
              <a:t>会在每个测试运行之前调用</a:t>
            </a:r>
            <a:r>
              <a:rPr kumimoji="1" lang="en-US" altLang="zh-CN" dirty="0" err="1"/>
              <a:t>setUp</a:t>
            </a:r>
            <a:r>
              <a:rPr kumimoji="1" lang="en-US" altLang="zh-CN" dirty="0"/>
              <a:t>()</a:t>
            </a:r>
            <a:r>
              <a:rPr kumimoji="1" lang="zh-CN" altLang="en-US" dirty="0"/>
              <a:t>，并且在每个测试完成之后调用</a:t>
            </a:r>
            <a:r>
              <a:rPr kumimoji="1" lang="en-US" altLang="zh-CN" dirty="0" err="1"/>
              <a:t>tearDown</a:t>
            </a:r>
            <a:r>
              <a:rPr kumimoji="1" lang="en-US" altLang="zh-CN" dirty="0"/>
              <a:t>()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01CA4-A8CF-5542-9EE1-1CCA9EA568A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9276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01CA4-A8CF-5542-9EE1-1CCA9EA568A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118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如果没有为编写的测试类</a:t>
            </a:r>
            <a:r>
              <a:rPr kumimoji="1" lang="en-US" altLang="zh-CN" sz="1200" dirty="0" err="1"/>
              <a:t>TestCase</a:t>
            </a:r>
            <a:r>
              <a:rPr kumimoji="1" lang="zh-CN" altLang="en-US" sz="1200" dirty="0"/>
              <a:t>定义一个</a:t>
            </a:r>
            <a:r>
              <a:rPr kumimoji="1" lang="en-US" altLang="zh-CN" sz="1200" dirty="0" err="1"/>
              <a:t>TestSuite</a:t>
            </a:r>
            <a:r>
              <a:rPr kumimoji="1" lang="zh-CN" altLang="en-US" sz="1200" dirty="0"/>
              <a:t>，那么</a:t>
            </a:r>
            <a:r>
              <a:rPr kumimoji="1" lang="en-US" altLang="zh-CN" sz="1200" dirty="0"/>
              <a:t>JUnit</a:t>
            </a:r>
            <a:r>
              <a:rPr kumimoji="1" lang="zh-CN" altLang="en-US" sz="1200" dirty="0"/>
              <a:t>会自动提供一个默认的</a:t>
            </a:r>
            <a:r>
              <a:rPr kumimoji="1" lang="en-US" altLang="zh-CN" sz="1200" dirty="0" err="1"/>
              <a:t>TestSuite</a:t>
            </a:r>
            <a:r>
              <a:rPr kumimoji="1" lang="zh-CN" altLang="en-US" sz="1200" dirty="0"/>
              <a:t>，它会扫描测试类，找出所有以</a:t>
            </a:r>
            <a:r>
              <a:rPr kumimoji="1" lang="en-US" altLang="zh-CN" sz="1200" dirty="0"/>
              <a:t>test</a:t>
            </a:r>
            <a:r>
              <a:rPr kumimoji="1" lang="zh-CN" altLang="en-US" sz="1200" dirty="0"/>
              <a:t>开头的测试方法，并且在内部为其创建</a:t>
            </a:r>
            <a:r>
              <a:rPr kumimoji="1" lang="en-US" altLang="zh-CN" sz="1200" dirty="0" err="1"/>
              <a:t>TestCase</a:t>
            </a:r>
            <a:r>
              <a:rPr kumimoji="1" lang="zh-CN" altLang="en-US" sz="1200" dirty="0"/>
              <a:t>实例，要调用的方法名会传递给</a:t>
            </a:r>
            <a:r>
              <a:rPr kumimoji="1" lang="en-US" altLang="zh-CN" sz="1200" dirty="0" err="1"/>
              <a:t>TestCase</a:t>
            </a:r>
            <a:r>
              <a:rPr kumimoji="1" lang="zh-CN" altLang="en-US" sz="1200" dirty="0"/>
              <a:t>的构造函数，这样每个实例就有了一个唯一标识。</a:t>
            </a:r>
            <a:endParaRPr kumimoji="1"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01CA4-A8CF-5542-9EE1-1CCA9EA568A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018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TestSuite</a:t>
            </a:r>
            <a:r>
              <a:rPr kumimoji="1" lang="zh-CN" altLang="en-US" dirty="0"/>
              <a:t>提供了一种</a:t>
            </a:r>
            <a:r>
              <a:rPr kumimoji="1" lang="en-US" altLang="zh-CN" dirty="0"/>
              <a:t>Composite</a:t>
            </a:r>
            <a:r>
              <a:rPr kumimoji="1" lang="zh-CN" altLang="en-US" dirty="0"/>
              <a:t>模式，即把对象组合成树状结构来表示部分</a:t>
            </a:r>
            <a:r>
              <a:rPr kumimoji="1" lang="en-US" altLang="zh-CN" dirty="0"/>
              <a:t>-</a:t>
            </a:r>
            <a:r>
              <a:rPr kumimoji="1" lang="zh-CN" altLang="en-US" dirty="0"/>
              <a:t>整体层次关系。</a:t>
            </a:r>
            <a:r>
              <a:rPr kumimoji="1" lang="en-US" altLang="zh-CN" dirty="0"/>
              <a:t>Composite</a:t>
            </a:r>
            <a:r>
              <a:rPr kumimoji="1" lang="zh-CN" altLang="en-US" dirty="0"/>
              <a:t>模式可以让客户一致地对待单个对象和对象的组合。</a:t>
            </a:r>
            <a:r>
              <a:rPr kumimoji="1" lang="en-US" altLang="zh-CN" dirty="0"/>
              <a:t>Junit</a:t>
            </a:r>
            <a:r>
              <a:rPr kumimoji="1" lang="zh-CN" altLang="en-US" dirty="0"/>
              <a:t>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接口来运行一个独立的测试，或是多个测试的集合，这就是</a:t>
            </a:r>
            <a:r>
              <a:rPr kumimoji="1" lang="en-US" altLang="zh-CN" dirty="0"/>
              <a:t>Composite</a:t>
            </a:r>
            <a:r>
              <a:rPr kumimoji="1" lang="zh-CN" altLang="en-US" dirty="0"/>
              <a:t>的体现。给</a:t>
            </a:r>
            <a:r>
              <a:rPr kumimoji="1" lang="en-US" altLang="zh-CN" dirty="0" err="1"/>
              <a:t>TestSuite</a:t>
            </a:r>
            <a:r>
              <a:rPr kumimoji="1" lang="zh-CN" altLang="en-US" dirty="0"/>
              <a:t>增加一个对象时，实际上增加的是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，而不只是一个</a:t>
            </a:r>
            <a:r>
              <a:rPr kumimoji="1" lang="en-US" altLang="zh-CN" dirty="0" err="1"/>
              <a:t>TestCase</a:t>
            </a:r>
            <a:r>
              <a:rPr kumimoji="1" lang="zh-CN" altLang="en-US" dirty="0"/>
              <a:t>，是</a:t>
            </a:r>
            <a:r>
              <a:rPr kumimoji="1" lang="en-US" altLang="zh-CN" dirty="0" err="1"/>
              <a:t>TestSuite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TestCase</a:t>
            </a:r>
            <a:r>
              <a:rPr kumimoji="1" lang="zh-CN" altLang="en-US" dirty="0"/>
              <a:t>都实现了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接口。所以既可以向</a:t>
            </a:r>
            <a:r>
              <a:rPr kumimoji="1" lang="en-US" altLang="zh-CN" dirty="0" err="1"/>
              <a:t>TestSuite</a:t>
            </a:r>
            <a:r>
              <a:rPr kumimoji="1" lang="zh-CN" altLang="en-US" dirty="0"/>
              <a:t>加入另一个</a:t>
            </a:r>
            <a:r>
              <a:rPr kumimoji="1" lang="en-US" altLang="zh-CN" dirty="0" err="1"/>
              <a:t>TestSuite</a:t>
            </a:r>
            <a:r>
              <a:rPr kumimoji="1" lang="zh-CN" altLang="en-US" dirty="0"/>
              <a:t>，也可以加入一个</a:t>
            </a:r>
            <a:r>
              <a:rPr kumimoji="1" lang="en-US" altLang="zh-CN" dirty="0" err="1"/>
              <a:t>TestCase</a:t>
            </a:r>
            <a:r>
              <a:rPr kumimoji="1" lang="zh-CN" altLang="en-US" dirty="0"/>
              <a:t>。如果是</a:t>
            </a:r>
            <a:r>
              <a:rPr kumimoji="1" lang="en-US" altLang="zh-CN" dirty="0" err="1"/>
              <a:t>TestCase</a:t>
            </a:r>
            <a:r>
              <a:rPr kumimoji="1" lang="zh-CN" altLang="en-US" dirty="0"/>
              <a:t>，那么就可以运行这个单独的测试，如果是</a:t>
            </a:r>
            <a:r>
              <a:rPr kumimoji="1" lang="en-US" altLang="zh-CN" dirty="0" err="1"/>
              <a:t>TestSuite</a:t>
            </a:r>
            <a:r>
              <a:rPr kumimoji="1" lang="zh-CN" altLang="en-US" dirty="0"/>
              <a:t>，那么就会运行一组测试。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01CA4-A8CF-5542-9EE1-1CCA9EA568A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7783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Junit</a:t>
            </a:r>
            <a:r>
              <a:rPr kumimoji="1" lang="zh-CN" altLang="en-US" dirty="0"/>
              <a:t>测试中，失败（</a:t>
            </a:r>
            <a:r>
              <a:rPr kumimoji="1" lang="en-US" altLang="zh-CN" dirty="0"/>
              <a:t>Failure</a:t>
            </a:r>
            <a:r>
              <a:rPr kumimoji="1" lang="zh-CN" altLang="en-US" dirty="0"/>
              <a:t>）和错误（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）是不一样的，失败（</a:t>
            </a:r>
            <a:r>
              <a:rPr kumimoji="1" lang="en-US" altLang="zh-CN" dirty="0"/>
              <a:t>Failure</a:t>
            </a:r>
            <a:r>
              <a:rPr kumimoji="1" lang="zh-CN" altLang="en-US" dirty="0"/>
              <a:t>）是可预期的，表示测试失败，可能发现了缺陷，修正带吗就可以让测试正常通过。错误（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）是测试时不可与亮的，有意外问题引发的错误，它可能意味着支撑环境中的失败，而不是测试本身的失败。</a:t>
            </a:r>
            <a:endParaRPr kumimoji="1" lang="en-US" altLang="zh-CN" dirty="0"/>
          </a:p>
          <a:p>
            <a:r>
              <a:rPr kumimoji="1" lang="zh-CN" altLang="en-US" dirty="0"/>
              <a:t>在编写测试代码时不用直接和</a:t>
            </a:r>
            <a:r>
              <a:rPr kumimoji="1" lang="en-US" altLang="zh-CN" dirty="0" err="1"/>
              <a:t>TestResult</a:t>
            </a:r>
            <a:r>
              <a:rPr kumimoji="1" lang="zh-CN" altLang="en-US" dirty="0"/>
              <a:t>打交道。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01CA4-A8CF-5542-9EE1-1CCA9EA568A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827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3284890-85D2-4D7B-8EF5-15A9C1DB8F42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1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559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7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31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1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35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4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88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90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083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8664C608-40B1-4030-A28D-5B74BC98ADCE}" type="datetimeFigureOut">
              <a:rPr lang="en-US" smtClean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43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ccoding.cn/problem/964/index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FE41D-E68E-114D-9FB9-B64ED6F9D8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zh-CN" altLang="en-US" sz="6000" dirty="0" smtClean="0"/>
              <a:t>软工第</a:t>
            </a:r>
            <a:r>
              <a:rPr kumimoji="1" lang="en-US" altLang="zh-CN" sz="6000" dirty="0" smtClean="0"/>
              <a:t>6</a:t>
            </a:r>
            <a:r>
              <a:rPr kumimoji="1" lang="zh-CN" altLang="en-US" sz="6000" dirty="0" smtClean="0"/>
              <a:t>次</a:t>
            </a:r>
            <a:r>
              <a:rPr kumimoji="1" lang="zh-CN" altLang="en-US" sz="6000" dirty="0"/>
              <a:t>上机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06C96D-EB7B-4A40-819F-31254ECD44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zh-CN" altLang="en-US" sz="4000" dirty="0"/>
              <a:t>软件测试</a:t>
            </a:r>
          </a:p>
        </p:txBody>
      </p:sp>
    </p:spTree>
    <p:extLst>
      <p:ext uri="{BB962C8B-B14F-4D97-AF65-F5344CB8AC3E}">
        <p14:creationId xmlns:p14="http://schemas.microsoft.com/office/powerpoint/2010/main" val="308922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2"/>
    </mc:Choice>
    <mc:Fallback xmlns="">
      <p:transition spd="slow" advTm="660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AB28C8-DA07-774F-820E-255F26488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6382E0-DE6C-554F-B6EF-8405482BD0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800" dirty="0">
                    <a:latin typeface="+mn-ea"/>
                    <a:sym typeface="+mn-lt"/>
                  </a:rPr>
                  <a:t>测试一个函数</a:t>
                </a:r>
                <a:r>
                  <a:rPr lang="en-US" altLang="zh-CN" sz="2800" dirty="0" err="1">
                    <a:latin typeface="+mn-ea"/>
                    <a:sym typeface="+mn-lt"/>
                  </a:rPr>
                  <a:t>dateValidation</a:t>
                </a:r>
                <a:r>
                  <a:rPr lang="en-US" altLang="zh-CN" sz="2800" dirty="0">
                    <a:latin typeface="+mn-ea"/>
                    <a:sym typeface="+mn-lt"/>
                  </a:rPr>
                  <a:t>(</a:t>
                </a:r>
                <a:r>
                  <a:rPr lang="en-US" altLang="zh-CN" sz="2800" dirty="0" err="1">
                    <a:latin typeface="+mn-ea"/>
                    <a:sym typeface="+mn-lt"/>
                  </a:rPr>
                  <a:t>int</a:t>
                </a:r>
                <a:r>
                  <a:rPr lang="en-US" altLang="zh-CN" sz="2800" dirty="0">
                    <a:latin typeface="+mn-ea"/>
                    <a:sym typeface="+mn-lt"/>
                  </a:rPr>
                  <a:t> year, </a:t>
                </a:r>
                <a:r>
                  <a:rPr lang="en-US" altLang="zh-CN" sz="2800" dirty="0" err="1">
                    <a:latin typeface="+mn-ea"/>
                    <a:sym typeface="+mn-lt"/>
                  </a:rPr>
                  <a:t>int</a:t>
                </a:r>
                <a:r>
                  <a:rPr lang="en-US" altLang="zh-CN" sz="2800" dirty="0">
                    <a:latin typeface="+mn-ea"/>
                    <a:sym typeface="+mn-lt"/>
                  </a:rPr>
                  <a:t> month, </a:t>
                </a:r>
                <a:r>
                  <a:rPr lang="en-US" altLang="zh-CN" sz="2800" dirty="0" err="1">
                    <a:latin typeface="+mn-ea"/>
                    <a:sym typeface="+mn-lt"/>
                  </a:rPr>
                  <a:t>int</a:t>
                </a:r>
                <a:r>
                  <a:rPr lang="en-US" altLang="zh-CN" sz="2800" dirty="0">
                    <a:latin typeface="+mn-ea"/>
                    <a:sym typeface="+mn-lt"/>
                  </a:rPr>
                  <a:t> day)</a:t>
                </a:r>
                <a:r>
                  <a:rPr lang="zh-CN" altLang="en-US" sz="2800" dirty="0">
                    <a:latin typeface="+mn-ea"/>
                    <a:sym typeface="+mn-lt"/>
                  </a:rPr>
                  <a:t>，功能是验证输入日期是否合法</a:t>
                </a:r>
                <a:endParaRPr lang="en-US" altLang="zh-CN" sz="2800" dirty="0">
                  <a:latin typeface="+mn-ea"/>
                  <a:sym typeface="+mn-lt"/>
                </a:endParaRPr>
              </a:p>
              <a:p>
                <a:r>
                  <a:rPr lang="zh-CN" altLang="en-US" sz="2800" dirty="0">
                    <a:latin typeface="+mn-ea"/>
                    <a:sym typeface="+mn-lt"/>
                  </a:rPr>
                  <a:t>输入三个变量（年、月、日），函数返回布尔值，判断该日期是否合法：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sym typeface="+mn-lt"/>
                      </a:rPr>
                      <m:t>1≤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sym typeface="+mn-lt"/>
                      </a:rPr>
                      <m:t>月份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  <a:sym typeface="+mn-lt"/>
                      </a:rPr>
                      <m:t>≤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sym typeface="+mn-lt"/>
                      </a:rPr>
                      <m:t>12</m:t>
                    </m:r>
                  </m:oMath>
                </a14:m>
                <a:r>
                  <a:rPr lang="zh-CN" altLang="en-US" sz="2800" dirty="0">
                    <a:latin typeface="+mn-ea"/>
                    <a:sym typeface="+mn-lt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sym typeface="+mn-lt"/>
                      </a:rPr>
                      <m:t>1≤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  <a:sym typeface="+mn-lt"/>
                      </a:rPr>
                      <m:t>日期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sym typeface="+mn-lt"/>
                      </a:rPr>
                      <m:t>≤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sym typeface="+mn-lt"/>
                      </a:rPr>
                      <m:t>31</m:t>
                    </m:r>
                  </m:oMath>
                </a14:m>
                <a:r>
                  <a:rPr lang="zh-CN" altLang="en-US" sz="2800" dirty="0">
                    <a:latin typeface="+mn-ea"/>
                    <a:sym typeface="+mn-lt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sym typeface="+mn-lt"/>
                      </a:rPr>
                      <m:t>2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sym typeface="+mn-lt"/>
                      </a:rPr>
                      <m:t>000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sym typeface="+mn-lt"/>
                      </a:rPr>
                      <m:t>≤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sym typeface="+mn-lt"/>
                      </a:rPr>
                      <m:t>月份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sym typeface="+mn-lt"/>
                      </a:rPr>
                      <m:t>≤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sym typeface="+mn-lt"/>
                      </a:rPr>
                      <m:t>2019</m:t>
                    </m:r>
                  </m:oMath>
                </a14:m>
                <a:r>
                  <a:rPr lang="zh-CN" altLang="en-US" sz="2800" dirty="0">
                    <a:latin typeface="+mn-ea"/>
                    <a:sym typeface="+mn-lt"/>
                  </a:rPr>
                  <a:t>。</a:t>
                </a:r>
              </a:p>
              <a:p>
                <a:endParaRPr lang="zh-CN" altLang="en-US" sz="2800" dirty="0">
                  <a:latin typeface="+mn-ea"/>
                  <a:sym typeface="+mn-lt"/>
                </a:endParaRPr>
              </a:p>
              <a:p>
                <a:endParaRPr lang="zh-CN" altLang="en-US" sz="2800" dirty="0">
                  <a:latin typeface="+mn-ea"/>
                  <a:sym typeface="+mn-lt"/>
                </a:endParaRPr>
              </a:p>
              <a:p>
                <a:endParaRPr kumimoji="1"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6382E0-DE6C-554F-B6EF-8405482BD0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816" t="-2576" r="-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006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66"/>
    </mc:Choice>
    <mc:Fallback xmlns="">
      <p:transition spd="slow" advTm="1946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3E83F-43D2-7D4F-99EA-2A866DC3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29843"/>
          </a:xfrm>
        </p:spPr>
        <p:txBody>
          <a:bodyPr/>
          <a:lstStyle/>
          <a:p>
            <a:r>
              <a:rPr kumimoji="1" lang="zh-CN" altLang="en-US" dirty="0"/>
              <a:t>等价类划分表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34ED082-D058-DE44-8646-D51C4B747B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786222"/>
              </p:ext>
            </p:extLst>
          </p:nvPr>
        </p:nvGraphicFramePr>
        <p:xfrm>
          <a:off x="1285210" y="1514475"/>
          <a:ext cx="9627675" cy="5114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3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6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5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5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2905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输入及外部条件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有效等价类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等价类编号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无效等价类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等价类编号</a:t>
                      </a:r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 smtClean="0"/>
                        <a:t>输入的</a:t>
                      </a:r>
                      <a:r>
                        <a:rPr lang="zh-CN" altLang="en-US" sz="1600" kern="1200" dirty="0"/>
                        <a:t>类型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/>
                        <a:t>数字字符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1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/>
                        <a:t>非数字字符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8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31341475"/>
                  </a:ext>
                </a:extLst>
              </a:tr>
              <a:tr h="347922">
                <a:tc rowSpan="2">
                  <a:txBody>
                    <a:bodyPr/>
                    <a:lstStyle/>
                    <a:p>
                      <a:r>
                        <a:rPr lang="en-US" altLang="zh-CN" sz="1600" dirty="0"/>
                        <a:t>year</a:t>
                      </a:r>
                      <a:endParaRPr lang="zh-CN" altLang="en-US" sz="1600" dirty="0"/>
                    </a:p>
                  </a:txBody>
                  <a:tcPr marL="77525" marR="77525"/>
                </a:tc>
                <a:tc rowSpan="2">
                  <a:txBody>
                    <a:bodyPr/>
                    <a:lstStyle/>
                    <a:p>
                      <a:r>
                        <a:rPr lang="en-US" altLang="zh-CN" sz="1600" dirty="0"/>
                        <a:t>2000&lt;=year&lt;=2019</a:t>
                      </a:r>
                      <a:endParaRPr lang="zh-CN" altLang="en-US" sz="1600" dirty="0"/>
                    </a:p>
                  </a:txBody>
                  <a:tcPr marL="77525" marR="77525"/>
                </a:tc>
                <a:tc rowSpan="2">
                  <a:txBody>
                    <a:bodyPr/>
                    <a:lstStyle/>
                    <a:p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year&lt;2000</a:t>
                      </a:r>
                      <a:endParaRPr lang="zh-CN" altLang="en-US" sz="1600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9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year&gt;2019</a:t>
                      </a:r>
                      <a:endParaRPr lang="zh-CN" altLang="en-US" sz="1600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922">
                <a:tc rowSpan="2">
                  <a:txBody>
                    <a:bodyPr/>
                    <a:lstStyle/>
                    <a:p>
                      <a:r>
                        <a:rPr lang="en-US" altLang="zh-CN" sz="1600" dirty="0"/>
                        <a:t>month</a:t>
                      </a:r>
                      <a:endParaRPr lang="zh-CN" altLang="en-US" sz="1600" dirty="0"/>
                    </a:p>
                  </a:txBody>
                  <a:tcPr marL="77525" marR="77525"/>
                </a:tc>
                <a:tc rowSpan="2">
                  <a:txBody>
                    <a:bodyPr/>
                    <a:lstStyle/>
                    <a:p>
                      <a:r>
                        <a:rPr lang="en-US" altLang="zh-CN" sz="1600" dirty="0"/>
                        <a:t>1&lt;=month&lt;=12</a:t>
                      </a:r>
                      <a:endParaRPr lang="zh-CN" altLang="en-US" sz="1600" dirty="0"/>
                    </a:p>
                  </a:txBody>
                  <a:tcPr marL="77525" marR="77525"/>
                </a:tc>
                <a:tc rowSpan="2">
                  <a:txBody>
                    <a:bodyPr/>
                    <a:lstStyle/>
                    <a:p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month&lt;1</a:t>
                      </a:r>
                      <a:endParaRPr lang="zh-CN" altLang="en-US" sz="1600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11</a:t>
                      </a:r>
                      <a:endParaRPr lang="zh-CN" altLang="en-US" sz="1600" dirty="0"/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9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month&gt;12</a:t>
                      </a:r>
                      <a:endParaRPr lang="zh-CN" altLang="en-US" sz="1600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12</a:t>
                      </a:r>
                      <a:endParaRPr lang="zh-CN" altLang="en-US" sz="1600" dirty="0"/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922">
                <a:tc rowSpan="2">
                  <a:txBody>
                    <a:bodyPr/>
                    <a:lstStyle/>
                    <a:p>
                      <a:r>
                        <a:rPr lang="zh-CN" altLang="en-US" sz="1600" dirty="0"/>
                        <a:t>非闰年的</a:t>
                      </a:r>
                      <a:r>
                        <a:rPr lang="en-US" altLang="zh-CN" sz="1600" dirty="0"/>
                        <a:t>2</a:t>
                      </a:r>
                      <a:r>
                        <a:rPr lang="zh-CN" altLang="en-US" sz="1600" dirty="0"/>
                        <a:t>月</a:t>
                      </a:r>
                    </a:p>
                  </a:txBody>
                  <a:tcPr marL="77525" marR="77525"/>
                </a:tc>
                <a:tc rowSpan="2">
                  <a:txBody>
                    <a:bodyPr/>
                    <a:lstStyle/>
                    <a:p>
                      <a:r>
                        <a:rPr lang="en-US" altLang="zh-CN" sz="1600" dirty="0"/>
                        <a:t>1&lt;=day&lt;=28</a:t>
                      </a:r>
                      <a:endParaRPr lang="zh-CN" altLang="en-US" sz="1600" dirty="0"/>
                    </a:p>
                  </a:txBody>
                  <a:tcPr marL="77525" marR="77525"/>
                </a:tc>
                <a:tc rowSpan="2">
                  <a:txBody>
                    <a:bodyPr/>
                    <a:lstStyle/>
                    <a:p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day&lt;1</a:t>
                      </a:r>
                      <a:endParaRPr lang="zh-CN" altLang="en-US" sz="1600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13</a:t>
                      </a:r>
                      <a:endParaRPr lang="zh-CN" altLang="en-US" sz="1600" dirty="0"/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9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day&gt;28</a:t>
                      </a:r>
                      <a:endParaRPr lang="zh-CN" altLang="en-US" sz="1600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14</a:t>
                      </a:r>
                      <a:endParaRPr lang="zh-CN" altLang="en-US" sz="1600" dirty="0"/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922">
                <a:tc rowSpan="2">
                  <a:txBody>
                    <a:bodyPr/>
                    <a:lstStyle/>
                    <a:p>
                      <a:r>
                        <a:rPr lang="zh-CN" altLang="en-US" sz="1600" dirty="0"/>
                        <a:t>闰年的</a:t>
                      </a:r>
                      <a:r>
                        <a:rPr lang="en-US" altLang="zh-CN" sz="1600" dirty="0"/>
                        <a:t>2</a:t>
                      </a:r>
                      <a:r>
                        <a:rPr lang="zh-CN" altLang="en-US" sz="1600" dirty="0"/>
                        <a:t>月</a:t>
                      </a:r>
                    </a:p>
                  </a:txBody>
                  <a:tcPr marL="77525" marR="77525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1&lt;=day&lt;=29</a:t>
                      </a:r>
                      <a:endParaRPr lang="zh-CN" altLang="en-US" sz="1600" dirty="0"/>
                    </a:p>
                    <a:p>
                      <a:endParaRPr lang="zh-CN" altLang="en-US" sz="1600" dirty="0"/>
                    </a:p>
                  </a:txBody>
                  <a:tcPr marL="77525" marR="77525"/>
                </a:tc>
                <a:tc rowSpan="2">
                  <a:txBody>
                    <a:bodyPr/>
                    <a:lstStyle/>
                    <a:p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day&lt;1</a:t>
                      </a:r>
                      <a:endParaRPr lang="zh-CN" altLang="en-US" sz="1600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15</a:t>
                      </a:r>
                      <a:endParaRPr lang="zh-CN" altLang="en-US" sz="1600" dirty="0"/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9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day&gt;29</a:t>
                      </a:r>
                      <a:endParaRPr lang="zh-CN" altLang="en-US" sz="1600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922">
                <a:tc rowSpan="2">
                  <a:txBody>
                    <a:bodyPr/>
                    <a:lstStyle/>
                    <a:p>
                      <a:r>
                        <a:rPr lang="en-US" altLang="zh-CN" sz="1600" dirty="0"/>
                        <a:t>month </a:t>
                      </a:r>
                      <a:r>
                        <a:rPr lang="el-GR" altLang="zh-CN" sz="1600" dirty="0"/>
                        <a:t>ϵ</a:t>
                      </a:r>
                      <a:r>
                        <a:rPr lang="en-US" altLang="zh-CN" sz="1600" dirty="0"/>
                        <a:t> {1,3,5,7,8,10,12}</a:t>
                      </a:r>
                      <a:endParaRPr lang="zh-CN" altLang="en-US" sz="1600" dirty="0"/>
                    </a:p>
                  </a:txBody>
                  <a:tcPr marL="77525" marR="77525"/>
                </a:tc>
                <a:tc rowSpan="2">
                  <a:txBody>
                    <a:bodyPr/>
                    <a:lstStyle/>
                    <a:p>
                      <a:r>
                        <a:rPr lang="en-US" altLang="zh-CN" sz="1600" dirty="0"/>
                        <a:t>1&lt;=day&lt;=31</a:t>
                      </a:r>
                      <a:endParaRPr lang="zh-CN" altLang="en-US" sz="1600" dirty="0"/>
                    </a:p>
                  </a:txBody>
                  <a:tcPr marL="77525" marR="77525"/>
                </a:tc>
                <a:tc rowSpan="2">
                  <a:txBody>
                    <a:bodyPr/>
                    <a:lstStyle/>
                    <a:p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day&lt;1</a:t>
                      </a:r>
                      <a:endParaRPr lang="zh-CN" altLang="en-US" sz="1600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17</a:t>
                      </a:r>
                      <a:endParaRPr lang="zh-CN" altLang="en-US" sz="1600" dirty="0"/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188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day&gt;31</a:t>
                      </a:r>
                      <a:endParaRPr lang="zh-CN" altLang="en-US" sz="1600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18</a:t>
                      </a:r>
                      <a:endParaRPr lang="zh-CN" altLang="en-US" sz="1600" dirty="0"/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792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month </a:t>
                      </a:r>
                      <a:r>
                        <a:rPr lang="el-GR" altLang="zh-CN" sz="1600" dirty="0"/>
                        <a:t>ϵ</a:t>
                      </a:r>
                      <a:r>
                        <a:rPr lang="en-US" altLang="zh-CN" sz="1600" dirty="0"/>
                        <a:t> {4,6,9,11}</a:t>
                      </a:r>
                      <a:endParaRPr lang="zh-CN" altLang="en-US" sz="1600" dirty="0"/>
                    </a:p>
                  </a:txBody>
                  <a:tcPr marL="77525" marR="77525"/>
                </a:tc>
                <a:tc rowSpan="2">
                  <a:txBody>
                    <a:bodyPr/>
                    <a:lstStyle/>
                    <a:p>
                      <a:r>
                        <a:rPr lang="en-US" altLang="zh-CN" sz="1600" dirty="0"/>
                        <a:t>1&lt;=day&lt;=30</a:t>
                      </a:r>
                      <a:endParaRPr lang="zh-CN" altLang="en-US" sz="1600" dirty="0"/>
                    </a:p>
                  </a:txBody>
                  <a:tcPr marL="77525" marR="77525"/>
                </a:tc>
                <a:tc rowSpan="2">
                  <a:txBody>
                    <a:bodyPr/>
                    <a:lstStyle/>
                    <a:p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day&lt;1</a:t>
                      </a:r>
                      <a:endParaRPr lang="zh-CN" altLang="en-US" sz="1600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19</a:t>
                      </a:r>
                      <a:endParaRPr lang="zh-CN" altLang="en-US" sz="1600" dirty="0"/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79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day&gt;30</a:t>
                      </a:r>
                      <a:endParaRPr lang="zh-CN" altLang="en-US" sz="1600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20</a:t>
                      </a:r>
                      <a:endParaRPr lang="zh-CN" altLang="en-US" sz="1600" dirty="0"/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05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11"/>
    </mc:Choice>
    <mc:Fallback xmlns="">
      <p:transition spd="slow" advTm="4361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99B2D-185B-D545-BD14-7547CEA88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测试用例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422F7BE-FC87-CD4A-A6AA-FCF3E7EB6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有效等价类</a:t>
            </a:r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9AFD5353-60EC-0D47-B23E-6F612CFC9B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5014484"/>
              </p:ext>
            </p:extLst>
          </p:nvPr>
        </p:nvGraphicFramePr>
        <p:xfrm>
          <a:off x="1688810" y="2673604"/>
          <a:ext cx="8820475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3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67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8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 marL="77525" marR="77525"/>
                </a:tc>
                <a:tc gridSpan="3">
                  <a:txBody>
                    <a:bodyPr/>
                    <a:lstStyle/>
                    <a:p>
                      <a:r>
                        <a:rPr lang="zh-CN" altLang="en-US" dirty="0"/>
                        <a:t>输入数据</a:t>
                      </a:r>
                    </a:p>
                  </a:txBody>
                  <a:tcPr marL="77525" marR="77525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预期输出</a:t>
                      </a:r>
                    </a:p>
                  </a:txBody>
                  <a:tcPr marL="77525" marR="77525"/>
                </a:tc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覆盖范围（等价类编号）</a:t>
                      </a:r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year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month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day</a:t>
                      </a:r>
                      <a:endParaRPr lang="zh-CN" altLang="en-US" dirty="0"/>
                    </a:p>
                  </a:txBody>
                  <a:tcPr marL="77525" marR="77525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2008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1, 2, 3,  6</a:t>
                      </a:r>
                      <a:endParaRPr lang="zh-CN" altLang="en-US" dirty="0"/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2008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29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1, 2, 3,  5</a:t>
                      </a:r>
                      <a:endParaRPr lang="zh-CN" altLang="en-US" dirty="0"/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2008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1, 2, 3,  7</a:t>
                      </a:r>
                      <a:endParaRPr lang="zh-CN" altLang="en-US" dirty="0"/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140782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2018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28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1, 2, 3,  4</a:t>
                      </a:r>
                      <a:endParaRPr lang="zh-CN" altLang="en-US" dirty="0"/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3952397305"/>
                  </a:ext>
                </a:extLst>
              </a:tr>
            </a:tbl>
          </a:graphicData>
        </a:graphic>
      </p:graphicFrame>
      <p:sp>
        <p:nvSpPr>
          <p:cNvPr id="7" name="椭圆形标注 6">
            <a:extLst>
              <a:ext uri="{FF2B5EF4-FFF2-40B4-BE49-F238E27FC236}">
                <a16:creationId xmlns:a16="http://schemas.microsoft.com/office/drawing/2014/main" id="{D534C760-B5A4-FF48-ABB1-02AF2DD52A34}"/>
              </a:ext>
            </a:extLst>
          </p:cNvPr>
          <p:cNvSpPr/>
          <p:nvPr/>
        </p:nvSpPr>
        <p:spPr>
          <a:xfrm>
            <a:off x="7315200" y="5342382"/>
            <a:ext cx="3955923" cy="928687"/>
          </a:xfrm>
          <a:prstGeom prst="wedgeEllipseCallout">
            <a:avLst>
              <a:gd name="adj1" fmla="val -26529"/>
              <a:gd name="adj2" fmla="val -913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accent5"/>
                </a:solidFill>
              </a:rPr>
              <a:t>所有的</a:t>
            </a:r>
            <a:r>
              <a:rPr kumimoji="1" lang="zh-CN" altLang="en-US" dirty="0"/>
              <a:t>有效等价类被覆盖</a:t>
            </a:r>
          </a:p>
        </p:txBody>
      </p:sp>
    </p:spTree>
    <p:extLst>
      <p:ext uri="{BB962C8B-B14F-4D97-AF65-F5344CB8AC3E}">
        <p14:creationId xmlns:p14="http://schemas.microsoft.com/office/powerpoint/2010/main" val="378414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33"/>
    </mc:Choice>
    <mc:Fallback xmlns="">
      <p:transition spd="slow" advTm="2123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F11CD-F8CC-DE48-A41D-0AD68858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测试用例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523402-5CD0-1642-8440-2F38D5B70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无效等价类</a:t>
            </a: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18E9D24A-47E0-B942-AE95-FCF5B4BE7C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5079240"/>
              </p:ext>
            </p:extLst>
          </p:nvPr>
        </p:nvGraphicFramePr>
        <p:xfrm>
          <a:off x="1154143" y="2859962"/>
          <a:ext cx="946004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5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6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72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30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9363"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CN" altLang="en-US" dirty="0"/>
                        <a:t>输入数据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预期输出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覆盖范围（等价类编号）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6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month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day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521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521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521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28163"/>
                  </a:ext>
                </a:extLst>
              </a:tr>
              <a:tr h="303521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593019"/>
                  </a:ext>
                </a:extLst>
              </a:tr>
              <a:tr h="303521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396924"/>
                  </a:ext>
                </a:extLst>
              </a:tr>
              <a:tr h="303521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82888"/>
                  </a:ext>
                </a:extLst>
              </a:tr>
              <a:tr h="303521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634923"/>
                  </a:ext>
                </a:extLst>
              </a:tr>
              <a:tr h="303521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576377"/>
                  </a:ext>
                </a:extLst>
              </a:tr>
              <a:tr h="303521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35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71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95"/>
    </mc:Choice>
    <mc:Fallback xmlns="">
      <p:transition spd="slow" advTm="26595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F11CD-F8CC-DE48-A41D-0AD68858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测试用例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523402-5CD0-1642-8440-2F38D5B70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无效等价类（续）</a:t>
            </a: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18E9D24A-47E0-B942-AE95-FCF5B4BE7C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133105"/>
              </p:ext>
            </p:extLst>
          </p:nvPr>
        </p:nvGraphicFramePr>
        <p:xfrm>
          <a:off x="1204149" y="2946654"/>
          <a:ext cx="936002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7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9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91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230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9363"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CN" altLang="en-US" dirty="0"/>
                        <a:t>输入数据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预期输出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覆盖范围（等价类编号）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6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month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day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521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521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521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28163"/>
                  </a:ext>
                </a:extLst>
              </a:tr>
              <a:tr h="303521"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593019"/>
                  </a:ext>
                </a:extLst>
              </a:tr>
            </a:tbl>
          </a:graphicData>
        </a:graphic>
      </p:graphicFrame>
      <p:sp>
        <p:nvSpPr>
          <p:cNvPr id="6" name="椭圆形标注 5">
            <a:extLst>
              <a:ext uri="{FF2B5EF4-FFF2-40B4-BE49-F238E27FC236}">
                <a16:creationId xmlns:a16="http://schemas.microsoft.com/office/drawing/2014/main" id="{554F07BF-BACB-6241-9348-5522ACC10140}"/>
              </a:ext>
            </a:extLst>
          </p:cNvPr>
          <p:cNvSpPr/>
          <p:nvPr/>
        </p:nvSpPr>
        <p:spPr>
          <a:xfrm>
            <a:off x="7315200" y="5342382"/>
            <a:ext cx="3955923" cy="928687"/>
          </a:xfrm>
          <a:prstGeom prst="wedgeEllipseCallout">
            <a:avLst>
              <a:gd name="adj1" fmla="val -26529"/>
              <a:gd name="adj2" fmla="val -913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为</a:t>
            </a:r>
            <a:r>
              <a:rPr kumimoji="1" lang="zh-CN" altLang="en-US" dirty="0">
                <a:solidFill>
                  <a:schemeClr val="accent5"/>
                </a:solidFill>
              </a:rPr>
              <a:t>每一个</a:t>
            </a:r>
            <a:r>
              <a:rPr kumimoji="1" lang="zh-CN" altLang="en-US" dirty="0"/>
              <a:t>无效等价类设计一个测试用例</a:t>
            </a:r>
          </a:p>
        </p:txBody>
      </p:sp>
    </p:spTree>
    <p:extLst>
      <p:ext uri="{BB962C8B-B14F-4D97-AF65-F5344CB8AC3E}">
        <p14:creationId xmlns:p14="http://schemas.microsoft.com/office/powerpoint/2010/main" val="254574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2"/>
    </mc:Choice>
    <mc:Fallback xmlns="">
      <p:transition spd="slow" advTm="375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C35D0-5613-4340-86E8-495B3AC8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白盒测试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C6A1A1-895F-254B-86D6-745DA64A7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/>
              <a:t>关注软件产品的内部细节和逻辑结构。</a:t>
            </a:r>
            <a:endParaRPr kumimoji="1" lang="en-US" altLang="zh-CN" sz="2800" dirty="0"/>
          </a:p>
          <a:p>
            <a:r>
              <a:rPr kumimoji="1" lang="zh-CN" altLang="en-US" sz="2800" dirty="0"/>
              <a:t>方法：</a:t>
            </a:r>
            <a:endParaRPr kumimoji="1" lang="en-US" altLang="zh-CN" sz="2800" dirty="0"/>
          </a:p>
          <a:p>
            <a:pPr lvl="1"/>
            <a:r>
              <a:rPr kumimoji="1" lang="zh-CN" altLang="en-US" sz="2800" dirty="0">
                <a:solidFill>
                  <a:schemeClr val="accent5"/>
                </a:solidFill>
              </a:rPr>
              <a:t>逻辑覆盖测试方法</a:t>
            </a:r>
            <a:endParaRPr kumimoji="1" lang="en-US" altLang="zh-CN" sz="2800" dirty="0">
              <a:solidFill>
                <a:schemeClr val="accent5"/>
              </a:solidFill>
            </a:endParaRPr>
          </a:p>
          <a:p>
            <a:pPr lvl="1"/>
            <a:r>
              <a:rPr kumimoji="1" lang="zh-CN" altLang="en-US" sz="2800" dirty="0"/>
              <a:t>基本路径测试方法</a:t>
            </a:r>
          </a:p>
        </p:txBody>
      </p:sp>
      <p:sp>
        <p:nvSpPr>
          <p:cNvPr id="4" name="立方体 3">
            <a:extLst>
              <a:ext uri="{FF2B5EF4-FFF2-40B4-BE49-F238E27FC236}">
                <a16:creationId xmlns:a16="http://schemas.microsoft.com/office/drawing/2014/main" id="{1506A03E-16B3-4843-8865-681F31F76C4B}"/>
              </a:ext>
            </a:extLst>
          </p:cNvPr>
          <p:cNvSpPr/>
          <p:nvPr/>
        </p:nvSpPr>
        <p:spPr>
          <a:xfrm>
            <a:off x="8231060" y="3568954"/>
            <a:ext cx="1927352" cy="1155700"/>
          </a:xfrm>
          <a:prstGeom prst="cub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实现细节</a:t>
            </a:r>
          </a:p>
        </p:txBody>
      </p:sp>
      <p:sp>
        <p:nvSpPr>
          <p:cNvPr id="5" name="下箭头 4">
            <a:extLst>
              <a:ext uri="{FF2B5EF4-FFF2-40B4-BE49-F238E27FC236}">
                <a16:creationId xmlns:a16="http://schemas.microsoft.com/office/drawing/2014/main" id="{2BBC59C1-6D13-0047-875B-63A3CDBB58DC}"/>
              </a:ext>
            </a:extLst>
          </p:cNvPr>
          <p:cNvSpPr/>
          <p:nvPr/>
        </p:nvSpPr>
        <p:spPr>
          <a:xfrm>
            <a:off x="9008998" y="2731927"/>
            <a:ext cx="371475" cy="1478331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4BE05B-15D2-7E48-8687-EB0FBD42E023}"/>
              </a:ext>
            </a:extLst>
          </p:cNvPr>
          <p:cNvSpPr txBox="1"/>
          <p:nvPr/>
        </p:nvSpPr>
        <p:spPr>
          <a:xfrm>
            <a:off x="9380473" y="29401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输入</a:t>
            </a:r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A4103AC8-5606-EB4D-BBD7-8E03CDDFF825}"/>
              </a:ext>
            </a:extLst>
          </p:cNvPr>
          <p:cNvSpPr/>
          <p:nvPr/>
        </p:nvSpPr>
        <p:spPr>
          <a:xfrm>
            <a:off x="9008998" y="4411426"/>
            <a:ext cx="371475" cy="116069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5C552B-2CBC-3148-B17D-7DABB08E1AEA}"/>
              </a:ext>
            </a:extLst>
          </p:cNvPr>
          <p:cNvSpPr txBox="1"/>
          <p:nvPr/>
        </p:nvSpPr>
        <p:spPr>
          <a:xfrm>
            <a:off x="9380472" y="49637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234143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85"/>
    </mc:Choice>
    <mc:Fallback xmlns="">
      <p:transition spd="slow" advTm="26685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DEC694-3C74-EA4E-A8A6-1BD6B53C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逻辑覆盖法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549612-6AD2-9146-AED1-D2D7162BF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736592"/>
          </a:xfrm>
        </p:spPr>
        <p:txBody>
          <a:bodyPr>
            <a:normAutofit/>
          </a:bodyPr>
          <a:lstStyle/>
          <a:p>
            <a:r>
              <a:rPr kumimoji="1" lang="zh-CN" altLang="en-US" sz="2800" dirty="0"/>
              <a:t>根据覆盖的目标不同，可分为语句覆盖、分支覆盖、条件覆盖、分支</a:t>
            </a:r>
            <a:r>
              <a:rPr kumimoji="1" lang="en-US" altLang="zh-CN" sz="2800" dirty="0"/>
              <a:t>-</a:t>
            </a:r>
            <a:r>
              <a:rPr kumimoji="1" lang="zh-CN" altLang="en-US" sz="2800" dirty="0"/>
              <a:t>条件覆盖、条件组合覆盖、路径覆盖。</a:t>
            </a:r>
            <a:endParaRPr kumimoji="1" lang="en-US" altLang="zh-CN" sz="2800" dirty="0"/>
          </a:p>
          <a:p>
            <a:r>
              <a:rPr lang="en-US" altLang="zh-CN" sz="2800" dirty="0"/>
              <a:t>1.</a:t>
            </a:r>
            <a:r>
              <a:rPr lang="zh-CN" altLang="en-US" sz="2800" dirty="0"/>
              <a:t>语句覆盖每条语句至少执行一次。</a:t>
            </a:r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判定覆盖每个判定的每个分支至少执行一次。</a:t>
            </a:r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条件覆盖每个判定的每个条件应取到各种可能的值。</a:t>
            </a:r>
          </a:p>
          <a:p>
            <a:r>
              <a:rPr lang="en-US" altLang="zh-CN" sz="2800" dirty="0"/>
              <a:t>4.</a:t>
            </a:r>
            <a:r>
              <a:rPr lang="zh-CN" altLang="en-US" sz="2800" dirty="0"/>
              <a:t>判定</a:t>
            </a:r>
            <a:r>
              <a:rPr lang="en-US" altLang="zh-CN" sz="2800" dirty="0"/>
              <a:t>/</a:t>
            </a:r>
            <a:r>
              <a:rPr lang="zh-CN" altLang="en-US" sz="2800" dirty="0"/>
              <a:t>条件覆盖同时满足判定覆盖条件覆盖。</a:t>
            </a:r>
          </a:p>
          <a:p>
            <a:r>
              <a:rPr lang="en-US" altLang="zh-CN" sz="2800" dirty="0"/>
              <a:t>5.</a:t>
            </a:r>
            <a:r>
              <a:rPr lang="zh-CN" altLang="en-US" sz="2800" dirty="0"/>
              <a:t>条件组合覆盖每个判定中各条件的每一种组合至少出现一次。</a:t>
            </a:r>
          </a:p>
          <a:p>
            <a:r>
              <a:rPr lang="en-US" altLang="zh-CN" sz="2800" dirty="0"/>
              <a:t>6.</a:t>
            </a:r>
            <a:r>
              <a:rPr lang="zh-CN" altLang="en-US" sz="2800" dirty="0"/>
              <a:t>路径覆盖使程序中每一条可能的路径至少执行一次。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9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88"/>
    </mc:Choice>
    <mc:Fallback xmlns="">
      <p:transition spd="slow" advTm="44288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8473E-D071-6B48-A530-FF4C672A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分支覆盖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406A8A-CF57-964F-8DD2-6BFFE4357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/>
              <a:t>基本思想：设计若干个测试用例，运行被测程序，使程序中的</a:t>
            </a:r>
            <a:r>
              <a:rPr kumimoji="1" lang="zh-CN" altLang="en-US" sz="2800" dirty="0">
                <a:solidFill>
                  <a:schemeClr val="accent5"/>
                </a:solidFill>
              </a:rPr>
              <a:t>每个分支至少被执行一次</a:t>
            </a:r>
            <a:r>
              <a:rPr kumimoji="1" lang="zh-CN" altLang="en-US" sz="2800" dirty="0"/>
              <a:t>。</a:t>
            </a:r>
            <a:endParaRPr kumimoji="1" lang="en-US" altLang="zh-CN" sz="2800" dirty="0"/>
          </a:p>
          <a:p>
            <a:r>
              <a:rPr lang="zh-CN" altLang="en-US" sz="2800" dirty="0">
                <a:sym typeface="+mn-lt"/>
              </a:rPr>
              <a:t>以考察程序</a:t>
            </a:r>
            <a:r>
              <a:rPr lang="en-US" altLang="zh-CN" sz="2800" dirty="0">
                <a:sym typeface="+mn-lt"/>
              </a:rPr>
              <a:t>if-else</a:t>
            </a:r>
            <a:r>
              <a:rPr lang="zh-CN" altLang="en-US" sz="2800" dirty="0">
                <a:sym typeface="+mn-lt"/>
              </a:rPr>
              <a:t>结构为基础。</a:t>
            </a:r>
            <a:endParaRPr lang="en-US" altLang="zh-CN" sz="2800" dirty="0">
              <a:sym typeface="+mn-lt"/>
            </a:endParaRPr>
          </a:p>
          <a:p>
            <a:r>
              <a:rPr lang="zh-CN" altLang="en-US" sz="2800" dirty="0">
                <a:sym typeface="+mn-lt"/>
              </a:rPr>
              <a:t>对循环结构，考察循环条件能够满足和不可能满足两种情况。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94899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12"/>
    </mc:Choice>
    <mc:Fallback xmlns="">
      <p:transition spd="slow" advTm="21112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E97B0-3B0C-604D-A3F9-975BBD6D7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F43D51-F737-E44C-AD77-CF212829B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/>
              <a:t>判断是否为闰年的函数</a:t>
            </a:r>
            <a:r>
              <a:rPr kumimoji="1" lang="en-US" altLang="zh-CN" sz="2800" dirty="0" err="1"/>
              <a:t>isLeapYear</a:t>
            </a:r>
            <a:r>
              <a:rPr kumimoji="1" lang="en-US" altLang="zh-CN" sz="2800" dirty="0"/>
              <a:t>(</a:t>
            </a:r>
            <a:r>
              <a:rPr kumimoji="1" lang="en-US" altLang="zh-CN" sz="2800" dirty="0" err="1"/>
              <a:t>int</a:t>
            </a:r>
            <a:r>
              <a:rPr kumimoji="1" lang="en-US" altLang="zh-CN" sz="2800" dirty="0"/>
              <a:t> year)</a:t>
            </a:r>
            <a:r>
              <a:rPr kumimoji="1" lang="zh-CN" altLang="en-US" sz="2800" dirty="0"/>
              <a:t>。</a:t>
            </a:r>
            <a:endParaRPr kumimoji="1" lang="en-US" altLang="zh-CN" sz="2800" dirty="0"/>
          </a:p>
          <a:p>
            <a:r>
              <a:rPr kumimoji="1" lang="zh-CN" altLang="en-US" sz="2800" dirty="0"/>
              <a:t>闰年的条件是：</a:t>
            </a:r>
            <a:endParaRPr kumimoji="1" lang="en-US" altLang="zh-CN" sz="2800" dirty="0"/>
          </a:p>
          <a:p>
            <a:pPr lvl="1"/>
            <a:r>
              <a:rPr kumimoji="1" lang="zh-CN" altLang="en-US" sz="2600" dirty="0"/>
              <a:t>能被</a:t>
            </a:r>
            <a:r>
              <a:rPr kumimoji="1" lang="en-US" altLang="zh-CN" sz="2600" dirty="0"/>
              <a:t>4</a:t>
            </a:r>
            <a:r>
              <a:rPr kumimoji="1" lang="zh-CN" altLang="en-US" sz="2600" dirty="0"/>
              <a:t>整除，但不能被</a:t>
            </a:r>
            <a:r>
              <a:rPr kumimoji="1" lang="en-US" altLang="zh-CN" sz="2600" dirty="0"/>
              <a:t>100</a:t>
            </a:r>
            <a:r>
              <a:rPr kumimoji="1" lang="zh-CN" altLang="en-US" sz="2600" dirty="0"/>
              <a:t>整除；</a:t>
            </a:r>
            <a:endParaRPr kumimoji="1" lang="en-US" altLang="zh-CN" sz="2600" dirty="0"/>
          </a:p>
          <a:p>
            <a:pPr lvl="1"/>
            <a:r>
              <a:rPr kumimoji="1" lang="zh-CN" altLang="en-US" sz="2600" dirty="0"/>
              <a:t>能被</a:t>
            </a:r>
            <a:r>
              <a:rPr kumimoji="1" lang="en-US" altLang="zh-CN" sz="2600" dirty="0"/>
              <a:t>100</a:t>
            </a:r>
            <a:r>
              <a:rPr kumimoji="1" lang="zh-CN" altLang="en-US" sz="2600" dirty="0"/>
              <a:t>整除，又能被</a:t>
            </a:r>
            <a:r>
              <a:rPr kumimoji="1" lang="en-US" altLang="zh-CN" sz="2600" dirty="0"/>
              <a:t>400</a:t>
            </a:r>
            <a:r>
              <a:rPr kumimoji="1" lang="zh-CN" altLang="en-US" sz="2600" dirty="0"/>
              <a:t>整除。</a:t>
            </a:r>
          </a:p>
        </p:txBody>
      </p:sp>
    </p:spTree>
    <p:extLst>
      <p:ext uri="{BB962C8B-B14F-4D97-AF65-F5344CB8AC3E}">
        <p14:creationId xmlns:p14="http://schemas.microsoft.com/office/powerpoint/2010/main" val="169502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59"/>
    </mc:Choice>
    <mc:Fallback xmlns="">
      <p:transition spd="slow" advTm="2485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7B450-C7AE-624D-8223-697CAA00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8742D903-BF59-2348-8FA5-1FA26B099AD6}"/>
              </a:ext>
            </a:extLst>
          </p:cNvPr>
          <p:cNvSpPr/>
          <p:nvPr/>
        </p:nvSpPr>
        <p:spPr>
          <a:xfrm>
            <a:off x="1423189" y="2093976"/>
            <a:ext cx="1714295" cy="5387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开始</a:t>
            </a:r>
          </a:p>
        </p:txBody>
      </p:sp>
      <p:sp>
        <p:nvSpPr>
          <p:cNvPr id="5" name="数据 4">
            <a:extLst>
              <a:ext uri="{FF2B5EF4-FFF2-40B4-BE49-F238E27FC236}">
                <a16:creationId xmlns:a16="http://schemas.microsoft.com/office/drawing/2014/main" id="{31EF9912-E899-994B-A7E8-11CD845A2DA9}"/>
              </a:ext>
            </a:extLst>
          </p:cNvPr>
          <p:cNvSpPr/>
          <p:nvPr/>
        </p:nvSpPr>
        <p:spPr>
          <a:xfrm>
            <a:off x="4738094" y="2025708"/>
            <a:ext cx="1714295" cy="625238"/>
          </a:xfrm>
          <a:prstGeom prst="flowChartInputOutp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输入</a:t>
            </a:r>
            <a:r>
              <a:rPr kumimoji="1" lang="en-US" altLang="zh-CN" sz="1600" dirty="0"/>
              <a:t>year</a:t>
            </a:r>
            <a:endParaRPr kumimoji="1" lang="zh-CN" altLang="en-US" sz="1600" dirty="0"/>
          </a:p>
        </p:txBody>
      </p:sp>
      <p:sp>
        <p:nvSpPr>
          <p:cNvPr id="6" name="决策 5">
            <a:extLst>
              <a:ext uri="{FF2B5EF4-FFF2-40B4-BE49-F238E27FC236}">
                <a16:creationId xmlns:a16="http://schemas.microsoft.com/office/drawing/2014/main" id="{47D3057E-5EBA-A84E-B411-4EFC548746DA}"/>
              </a:ext>
            </a:extLst>
          </p:cNvPr>
          <p:cNvSpPr/>
          <p:nvPr/>
        </p:nvSpPr>
        <p:spPr>
          <a:xfrm>
            <a:off x="4798370" y="2956973"/>
            <a:ext cx="1593741" cy="83868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能否被</a:t>
            </a:r>
            <a:r>
              <a:rPr kumimoji="1" lang="en-US" altLang="zh-CN" sz="1600" dirty="0"/>
              <a:t>4</a:t>
            </a:r>
            <a:r>
              <a:rPr kumimoji="1" lang="zh-CN" altLang="en-US" sz="1600" dirty="0"/>
              <a:t>整除</a:t>
            </a:r>
          </a:p>
        </p:txBody>
      </p:sp>
      <p:sp>
        <p:nvSpPr>
          <p:cNvPr id="8" name="数据 7">
            <a:extLst>
              <a:ext uri="{FF2B5EF4-FFF2-40B4-BE49-F238E27FC236}">
                <a16:creationId xmlns:a16="http://schemas.microsoft.com/office/drawing/2014/main" id="{82195898-5EA6-CE43-8F56-99F58D1E8F0E}"/>
              </a:ext>
            </a:extLst>
          </p:cNvPr>
          <p:cNvSpPr/>
          <p:nvPr/>
        </p:nvSpPr>
        <p:spPr>
          <a:xfrm>
            <a:off x="1423190" y="4238753"/>
            <a:ext cx="1714295" cy="626501"/>
          </a:xfrm>
          <a:prstGeom prst="flowChartInputOutp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输出</a:t>
            </a:r>
            <a:r>
              <a:rPr kumimoji="1" lang="en-US" altLang="zh-CN" sz="1600" dirty="0"/>
              <a:t>false</a:t>
            </a:r>
            <a:endParaRPr kumimoji="1" lang="zh-CN" altLang="en-US" sz="1600" dirty="0"/>
          </a:p>
        </p:txBody>
      </p:sp>
      <p:sp>
        <p:nvSpPr>
          <p:cNvPr id="9" name="决策 8">
            <a:extLst>
              <a:ext uri="{FF2B5EF4-FFF2-40B4-BE49-F238E27FC236}">
                <a16:creationId xmlns:a16="http://schemas.microsoft.com/office/drawing/2014/main" id="{2A4692D9-3B68-EC4F-8413-40DB98A3C9B1}"/>
              </a:ext>
            </a:extLst>
          </p:cNvPr>
          <p:cNvSpPr/>
          <p:nvPr/>
        </p:nvSpPr>
        <p:spPr>
          <a:xfrm>
            <a:off x="7562042" y="2956973"/>
            <a:ext cx="1945533" cy="83251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能否被</a:t>
            </a:r>
            <a:r>
              <a:rPr kumimoji="1" lang="en-US" altLang="zh-CN" sz="1600" dirty="0"/>
              <a:t>100</a:t>
            </a:r>
            <a:r>
              <a:rPr kumimoji="1" lang="zh-CN" altLang="en-US" sz="1600" dirty="0"/>
              <a:t>整除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C354EB1-71C9-2540-AE5D-E46B76312FC3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 flipV="1">
            <a:off x="3137484" y="2338327"/>
            <a:ext cx="1772040" cy="25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C0B531C8-D37D-B045-B7B4-64520C50503E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 flipH="1">
            <a:off x="5595241" y="2650946"/>
            <a:ext cx="1" cy="306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决策 32">
            <a:extLst>
              <a:ext uri="{FF2B5EF4-FFF2-40B4-BE49-F238E27FC236}">
                <a16:creationId xmlns:a16="http://schemas.microsoft.com/office/drawing/2014/main" id="{085D6402-31E9-914B-A448-FBB8508CBFAD}"/>
              </a:ext>
            </a:extLst>
          </p:cNvPr>
          <p:cNvSpPr/>
          <p:nvPr/>
        </p:nvSpPr>
        <p:spPr>
          <a:xfrm>
            <a:off x="7562042" y="4135746"/>
            <a:ext cx="1945533" cy="83251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能否被</a:t>
            </a:r>
            <a:r>
              <a:rPr kumimoji="1" lang="en-US" altLang="zh-CN" sz="1600" dirty="0"/>
              <a:t>400</a:t>
            </a:r>
            <a:r>
              <a:rPr kumimoji="1" lang="zh-CN" altLang="en-US" sz="1600" dirty="0"/>
              <a:t>整除</a:t>
            </a:r>
          </a:p>
        </p:txBody>
      </p:sp>
      <p:cxnSp>
        <p:nvCxnSpPr>
          <p:cNvPr id="35" name="肘形连接符 34">
            <a:extLst>
              <a:ext uri="{FF2B5EF4-FFF2-40B4-BE49-F238E27FC236}">
                <a16:creationId xmlns:a16="http://schemas.microsoft.com/office/drawing/2014/main" id="{46E4BCB1-53C4-D946-ADD7-785FA586E2F2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2280338" y="3376317"/>
            <a:ext cx="2518032" cy="8624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0453AEF4-E232-894B-A49C-6C08A4330467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6392111" y="3373230"/>
            <a:ext cx="1169931" cy="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9CEAE0C6-E1BF-F34F-9643-86ED1BA55ED3}"/>
              </a:ext>
            </a:extLst>
          </p:cNvPr>
          <p:cNvCxnSpPr>
            <a:cxnSpLocks/>
            <a:stCxn id="9" idx="2"/>
            <a:endCxn id="33" idx="0"/>
          </p:cNvCxnSpPr>
          <p:nvPr/>
        </p:nvCxnSpPr>
        <p:spPr>
          <a:xfrm>
            <a:off x="8534809" y="3789487"/>
            <a:ext cx="0" cy="346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69D57FCA-76A2-3041-9611-7FD3CF7BF925}"/>
              </a:ext>
            </a:extLst>
          </p:cNvPr>
          <p:cNvCxnSpPr>
            <a:stCxn id="33" idx="1"/>
            <a:endCxn id="8" idx="5"/>
          </p:cNvCxnSpPr>
          <p:nvPr/>
        </p:nvCxnSpPr>
        <p:spPr>
          <a:xfrm flipH="1">
            <a:off x="2966056" y="4552003"/>
            <a:ext cx="45959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数据 45">
            <a:extLst>
              <a:ext uri="{FF2B5EF4-FFF2-40B4-BE49-F238E27FC236}">
                <a16:creationId xmlns:a16="http://schemas.microsoft.com/office/drawing/2014/main" id="{0AE63F44-F01C-D64F-8E7E-266D9DD0FFFB}"/>
              </a:ext>
            </a:extLst>
          </p:cNvPr>
          <p:cNvSpPr/>
          <p:nvPr/>
        </p:nvSpPr>
        <p:spPr>
          <a:xfrm>
            <a:off x="7677661" y="5314519"/>
            <a:ext cx="1714295" cy="626501"/>
          </a:xfrm>
          <a:prstGeom prst="flowChartInputOutp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输出</a:t>
            </a:r>
            <a:r>
              <a:rPr kumimoji="1" lang="en-US" altLang="zh-CN" sz="1600" dirty="0"/>
              <a:t>true</a:t>
            </a:r>
            <a:endParaRPr kumimoji="1" lang="zh-CN" altLang="en-US" sz="1600" dirty="0"/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B4999100-BD5E-664D-8B4A-A6DD95E31CC9}"/>
              </a:ext>
            </a:extLst>
          </p:cNvPr>
          <p:cNvCxnSpPr>
            <a:cxnSpLocks/>
            <a:stCxn id="33" idx="2"/>
            <a:endCxn id="46" idx="1"/>
          </p:cNvCxnSpPr>
          <p:nvPr/>
        </p:nvCxnSpPr>
        <p:spPr>
          <a:xfrm>
            <a:off x="8534809" y="4968260"/>
            <a:ext cx="0" cy="346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肘形连接符 63">
            <a:extLst>
              <a:ext uri="{FF2B5EF4-FFF2-40B4-BE49-F238E27FC236}">
                <a16:creationId xmlns:a16="http://schemas.microsoft.com/office/drawing/2014/main" id="{6742A246-362A-4547-A2FD-7DCB53C9ED31}"/>
              </a:ext>
            </a:extLst>
          </p:cNvPr>
          <p:cNvCxnSpPr>
            <a:cxnSpLocks/>
            <a:stCxn id="9" idx="3"/>
            <a:endCxn id="46" idx="5"/>
          </p:cNvCxnSpPr>
          <p:nvPr/>
        </p:nvCxnSpPr>
        <p:spPr>
          <a:xfrm flipH="1">
            <a:off x="9220527" y="3373230"/>
            <a:ext cx="287048" cy="2254540"/>
          </a:xfrm>
          <a:prstGeom prst="bentConnector3">
            <a:avLst>
              <a:gd name="adj1" fmla="val -796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9C0E6EED-0AA2-964F-9528-C2137992911D}"/>
              </a:ext>
            </a:extLst>
          </p:cNvPr>
          <p:cNvSpPr/>
          <p:nvPr/>
        </p:nvSpPr>
        <p:spPr>
          <a:xfrm>
            <a:off x="7677661" y="6279500"/>
            <a:ext cx="1714295" cy="5220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结束</a:t>
            </a:r>
          </a:p>
        </p:txBody>
      </p: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95A4EBB7-EC59-8D4C-9C98-4101FD745B27}"/>
              </a:ext>
            </a:extLst>
          </p:cNvPr>
          <p:cNvCxnSpPr>
            <a:cxnSpLocks/>
            <a:stCxn id="46" idx="4"/>
            <a:endCxn id="67" idx="0"/>
          </p:cNvCxnSpPr>
          <p:nvPr/>
        </p:nvCxnSpPr>
        <p:spPr>
          <a:xfrm>
            <a:off x="8534809" y="5941020"/>
            <a:ext cx="0" cy="338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F63B8C65-7011-864D-8AB2-62590B483B7F}"/>
              </a:ext>
            </a:extLst>
          </p:cNvPr>
          <p:cNvSpPr txBox="1"/>
          <p:nvPr/>
        </p:nvSpPr>
        <p:spPr>
          <a:xfrm>
            <a:off x="6781763" y="300080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是</a:t>
            </a:r>
            <a:r>
              <a:rPr kumimoji="1" lang="en-US" altLang="zh-CN" dirty="0"/>
              <a:t>(4)</a:t>
            </a:r>
            <a:endParaRPr kumimoji="1"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A7EB73F-3BF4-4C4F-B1E7-5E140D159E47}"/>
              </a:ext>
            </a:extLst>
          </p:cNvPr>
          <p:cNvSpPr txBox="1"/>
          <p:nvPr/>
        </p:nvSpPr>
        <p:spPr>
          <a:xfrm>
            <a:off x="9507575" y="4266857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否</a:t>
            </a:r>
            <a:r>
              <a:rPr kumimoji="1" lang="en-US" altLang="zh-CN" dirty="0"/>
              <a:t>(7)</a:t>
            </a:r>
            <a:endParaRPr kumimoji="1"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A215573-B686-1A45-B313-8B1A0D04092D}"/>
              </a:ext>
            </a:extLst>
          </p:cNvPr>
          <p:cNvSpPr txBox="1"/>
          <p:nvPr/>
        </p:nvSpPr>
        <p:spPr>
          <a:xfrm>
            <a:off x="8531411" y="376641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是</a:t>
            </a:r>
            <a:r>
              <a:rPr kumimoji="1" lang="en-US" altLang="zh-CN" dirty="0"/>
              <a:t>(5)</a:t>
            </a:r>
            <a:endParaRPr kumimoji="1"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A8273BC7-DB8B-1C48-93C3-2B1053498F9C}"/>
              </a:ext>
            </a:extLst>
          </p:cNvPr>
          <p:cNvSpPr txBox="1"/>
          <p:nvPr/>
        </p:nvSpPr>
        <p:spPr>
          <a:xfrm>
            <a:off x="7749406" y="494266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是</a:t>
            </a:r>
            <a:r>
              <a:rPr kumimoji="1" lang="en-US" altLang="zh-CN" dirty="0"/>
              <a:t>(8)</a:t>
            </a:r>
            <a:endParaRPr kumimoji="1"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7BB9CEB9-66EF-9E44-BA01-6EA821E55422}"/>
              </a:ext>
            </a:extLst>
          </p:cNvPr>
          <p:cNvSpPr txBox="1"/>
          <p:nvPr/>
        </p:nvSpPr>
        <p:spPr>
          <a:xfrm>
            <a:off x="5447768" y="417221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否</a:t>
            </a:r>
            <a:r>
              <a:rPr kumimoji="1" lang="en-US" altLang="zh-CN" dirty="0"/>
              <a:t>(6)</a:t>
            </a:r>
            <a:endParaRPr kumimoji="1"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C1A28975-DBF1-404F-BA40-868914B9B427}"/>
              </a:ext>
            </a:extLst>
          </p:cNvPr>
          <p:cNvSpPr txBox="1"/>
          <p:nvPr/>
        </p:nvSpPr>
        <p:spPr>
          <a:xfrm>
            <a:off x="3403690" y="3003713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否</a:t>
            </a:r>
            <a:r>
              <a:rPr kumimoji="1" lang="en-US" altLang="zh-CN" dirty="0"/>
              <a:t>(3)</a:t>
            </a:r>
            <a:endParaRPr kumimoji="1" lang="zh-CN" altLang="en-US" dirty="0"/>
          </a:p>
        </p:txBody>
      </p:sp>
      <p:cxnSp>
        <p:nvCxnSpPr>
          <p:cNvPr id="78" name="肘形连接符 77">
            <a:extLst>
              <a:ext uri="{FF2B5EF4-FFF2-40B4-BE49-F238E27FC236}">
                <a16:creationId xmlns:a16="http://schemas.microsoft.com/office/drawing/2014/main" id="{52784A15-7FF6-2E48-9F2B-ABA5DF776F41}"/>
              </a:ext>
            </a:extLst>
          </p:cNvPr>
          <p:cNvCxnSpPr>
            <a:stCxn id="8" idx="4"/>
            <a:endCxn id="67" idx="1"/>
          </p:cNvCxnSpPr>
          <p:nvPr/>
        </p:nvCxnSpPr>
        <p:spPr>
          <a:xfrm rot="16200000" flipH="1">
            <a:off x="4141368" y="3004223"/>
            <a:ext cx="1675262" cy="53973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938AF5FB-0D1B-0E4B-8283-5C0DB1D8A760}"/>
              </a:ext>
            </a:extLst>
          </p:cNvPr>
          <p:cNvSpPr/>
          <p:nvPr/>
        </p:nvSpPr>
        <p:spPr>
          <a:xfrm>
            <a:off x="3700586" y="1979131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(1)</a:t>
            </a:r>
            <a:endParaRPr lang="zh-CN" altLang="en-US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0AC774A-D680-BE48-97FB-0EA89782DDD0}"/>
              </a:ext>
            </a:extLst>
          </p:cNvPr>
          <p:cNvSpPr/>
          <p:nvPr/>
        </p:nvSpPr>
        <p:spPr>
          <a:xfrm>
            <a:off x="5595240" y="2609134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(2)</a:t>
            </a:r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32FB6650-CC3F-5D43-B76A-9B3D86B3486E}"/>
              </a:ext>
            </a:extLst>
          </p:cNvPr>
          <p:cNvSpPr/>
          <p:nvPr/>
        </p:nvSpPr>
        <p:spPr>
          <a:xfrm>
            <a:off x="3403690" y="612487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(9)</a:t>
            </a:r>
            <a:endParaRPr lang="zh-CN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87A64A98-A45A-6442-A61A-51911193ED71}"/>
              </a:ext>
            </a:extLst>
          </p:cNvPr>
          <p:cNvSpPr/>
          <p:nvPr/>
        </p:nvSpPr>
        <p:spPr>
          <a:xfrm>
            <a:off x="8531411" y="5925594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(10)</a:t>
            </a:r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8F50C50-8D66-3A48-83E6-44F4134B1A8A}"/>
              </a:ext>
            </a:extLst>
          </p:cNvPr>
          <p:cNvSpPr txBox="1"/>
          <p:nvPr/>
        </p:nvSpPr>
        <p:spPr>
          <a:xfrm>
            <a:off x="1069848" y="172464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流程图及分支标注</a:t>
            </a:r>
          </a:p>
        </p:txBody>
      </p:sp>
    </p:spTree>
    <p:extLst>
      <p:ext uri="{BB962C8B-B14F-4D97-AF65-F5344CB8AC3E}">
        <p14:creationId xmlns:p14="http://schemas.microsoft.com/office/powerpoint/2010/main" val="200044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26"/>
    </mc:Choice>
    <mc:Fallback xmlns="">
      <p:transition spd="slow" advTm="3862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F85CB-BF04-044E-9B47-20D05DFAA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软件测试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B422B1-38BC-1B4D-A49F-101C525BD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为了发现程序中的错误而执行程序的过程</a:t>
            </a:r>
            <a:endParaRPr kumimoji="1" lang="en-US" altLang="zh-CN" sz="3200" dirty="0"/>
          </a:p>
          <a:p>
            <a:r>
              <a:rPr kumimoji="1" lang="zh-CN" altLang="en-US" sz="3200" dirty="0" smtClean="0"/>
              <a:t>贯穿软件</a:t>
            </a:r>
            <a:r>
              <a:rPr kumimoji="1" lang="zh-CN" altLang="en-US" sz="3200" dirty="0"/>
              <a:t>生命周期</a:t>
            </a:r>
            <a:endParaRPr kumimoji="1" lang="en-US" altLang="zh-CN" sz="3200" dirty="0"/>
          </a:p>
          <a:p>
            <a:r>
              <a:rPr kumimoji="1" lang="zh-CN" altLang="en-US" sz="3200" dirty="0"/>
              <a:t>目的为：尽早发现软件缺陷，并确保其得以修复。</a:t>
            </a:r>
            <a:endParaRPr kumimoji="1" lang="en-US" altLang="zh-CN" sz="3200" dirty="0"/>
          </a:p>
          <a:p>
            <a:r>
              <a:rPr lang="zh-CN" altLang="en-US" sz="3200" dirty="0">
                <a:sym typeface="+mn-lt"/>
              </a:rPr>
              <a:t>再全面的测试也不能完全消除软件缺陷，希望</a:t>
            </a:r>
            <a:r>
              <a:rPr lang="zh-CN" altLang="en-US" sz="3200" b="1" dirty="0">
                <a:solidFill>
                  <a:schemeClr val="accent5"/>
                </a:solidFill>
                <a:sym typeface="+mn-lt"/>
              </a:rPr>
              <a:t>完全</a:t>
            </a:r>
            <a:r>
              <a:rPr lang="zh-CN" altLang="en-US" sz="3200" dirty="0">
                <a:sym typeface="+mn-lt"/>
              </a:rPr>
              <a:t>依托测试确保软件质量是不现实的</a:t>
            </a:r>
            <a:endParaRPr lang="en-US" altLang="zh-CN" sz="3200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484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76"/>
    </mc:Choice>
    <mc:Fallback xmlns="">
      <p:transition spd="slow" advTm="2547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04FCC-52DC-6E47-A226-B24E3461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E3F5CC3-5AB0-A84B-95D0-54D789045B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2154072"/>
              </p:ext>
            </p:extLst>
          </p:nvPr>
        </p:nvGraphicFramePr>
        <p:xfrm>
          <a:off x="1069849" y="2861510"/>
          <a:ext cx="10058399" cy="2314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4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829">
                <a:tc>
                  <a:txBody>
                    <a:bodyPr/>
                    <a:lstStyle/>
                    <a:p>
                      <a:r>
                        <a:rPr lang="zh-CN" altLang="en-US" dirty="0"/>
                        <a:t>输入</a:t>
                      </a:r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执行路径</a:t>
                      </a:r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188">
                <a:tc>
                  <a:txBody>
                    <a:bodyPr/>
                    <a:lstStyle/>
                    <a:p>
                      <a:r>
                        <a:rPr lang="en-US" altLang="zh-CN" dirty="0"/>
                        <a:t>2000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1, 2, 4, 5, 8, 10</a:t>
                      </a:r>
                      <a:endParaRPr lang="zh-CN" altLang="en-US" dirty="0"/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188">
                <a:tc>
                  <a:txBody>
                    <a:bodyPr/>
                    <a:lstStyle/>
                    <a:p>
                      <a:r>
                        <a:rPr lang="en-US" altLang="zh-CN" dirty="0"/>
                        <a:t>2004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1, 2, 4, 7, 10</a:t>
                      </a:r>
                      <a:endParaRPr lang="zh-CN" altLang="en-US" dirty="0"/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188">
                <a:tc>
                  <a:txBody>
                    <a:bodyPr/>
                    <a:lstStyle/>
                    <a:p>
                      <a:r>
                        <a:rPr lang="en-US" altLang="zh-CN" dirty="0"/>
                        <a:t>2006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1, 2, 3, 9</a:t>
                      </a:r>
                      <a:endParaRPr lang="zh-CN" altLang="en-US" dirty="0"/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3457353377"/>
                  </a:ext>
                </a:extLst>
              </a:tr>
              <a:tr h="464188">
                <a:tc>
                  <a:txBody>
                    <a:bodyPr/>
                    <a:lstStyle/>
                    <a:p>
                      <a:r>
                        <a:rPr lang="en-US" altLang="zh-CN" dirty="0"/>
                        <a:t>1900</a:t>
                      </a:r>
                      <a:endParaRPr lang="zh-CN" altLang="en-US" dirty="0"/>
                    </a:p>
                  </a:txBody>
                  <a:tcPr marL="77525" marR="77525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1, 2, 4, 5, 6, 9, 10</a:t>
                      </a:r>
                      <a:endParaRPr lang="zh-CN" altLang="en-US" dirty="0"/>
                    </a:p>
                  </a:txBody>
                  <a:tcPr marL="77525" marR="77525"/>
                </a:tc>
                <a:extLst>
                  <a:ext uri="{0D108BD9-81ED-4DB2-BD59-A6C34878D82A}">
                    <a16:rowId xmlns:a16="http://schemas.microsoft.com/office/drawing/2014/main" val="230987195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1E7BA8AA-8F0D-0B47-A0A8-E67C9839BD53}"/>
              </a:ext>
            </a:extLst>
          </p:cNvPr>
          <p:cNvSpPr txBox="1"/>
          <p:nvPr/>
        </p:nvSpPr>
        <p:spPr>
          <a:xfrm>
            <a:off x="1069848" y="222509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分支覆盖表及用例列表</a:t>
            </a:r>
          </a:p>
        </p:txBody>
      </p:sp>
    </p:spTree>
    <p:extLst>
      <p:ext uri="{BB962C8B-B14F-4D97-AF65-F5344CB8AC3E}">
        <p14:creationId xmlns:p14="http://schemas.microsoft.com/office/powerpoint/2010/main" val="317807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64"/>
    </mc:Choice>
    <mc:Fallback xmlns="">
      <p:transition spd="slow" advTm="2486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6EF64-CA93-B445-B799-1D9BCA82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单元测试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22DB5F-9461-0144-B571-17010D0E0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ym typeface="+mn-lt"/>
              </a:rPr>
              <a:t>单元测试（</a:t>
            </a:r>
            <a:r>
              <a:rPr lang="en-US" altLang="zh-CN" sz="2800" dirty="0">
                <a:sym typeface="+mn-lt"/>
              </a:rPr>
              <a:t>Unit Testing</a:t>
            </a:r>
            <a:r>
              <a:rPr lang="zh-CN" altLang="en-US" sz="2800" dirty="0">
                <a:sym typeface="+mn-lt"/>
              </a:rPr>
              <a:t>）又称为模块测试</a:t>
            </a:r>
            <a:r>
              <a:rPr lang="en-US" altLang="zh-CN" sz="2800" dirty="0">
                <a:sym typeface="+mn-lt"/>
              </a:rPr>
              <a:t>, </a:t>
            </a:r>
            <a:r>
              <a:rPr lang="zh-CN" altLang="en-US" sz="2800" dirty="0">
                <a:sym typeface="+mn-lt"/>
              </a:rPr>
              <a:t>是针对程序模块（软件设计的最小单位）来进行正确性检验的测试工作。</a:t>
            </a:r>
            <a:endParaRPr lang="en-US" altLang="zh-CN" sz="2800" dirty="0">
              <a:sym typeface="+mn-lt"/>
            </a:endParaRPr>
          </a:p>
          <a:p>
            <a:r>
              <a:rPr lang="zh-CN" altLang="en-US" sz="2800" dirty="0">
                <a:sym typeface="+mn-lt"/>
              </a:rPr>
              <a:t>程序单元是应用的最小可测试部件。在过程化编程中，一个单元就是单个程序、函数、过程等；对于面向对象编程，最小单元就是方法，包括基类（超类）、抽象类、或者派生类（子类）中的方法</a:t>
            </a:r>
            <a:endParaRPr lang="en-US" altLang="zh-CN" sz="2800" dirty="0">
              <a:sym typeface="+mn-lt"/>
            </a:endParaRPr>
          </a:p>
          <a:p>
            <a:r>
              <a:rPr lang="zh-CN" altLang="en-US" sz="2800" dirty="0">
                <a:sym typeface="+mn-lt"/>
              </a:rPr>
              <a:t>对软件基本组成单元进行的测试</a:t>
            </a:r>
            <a:r>
              <a:rPr lang="en-US" altLang="zh-CN" sz="2800" dirty="0">
                <a:sym typeface="+mn-lt"/>
              </a:rPr>
              <a:t>——</a:t>
            </a:r>
            <a:r>
              <a:rPr lang="zh-CN" altLang="en-US" sz="2800" dirty="0">
                <a:sym typeface="+mn-lt"/>
              </a:rPr>
              <a:t>基本单元不局限于一个具体的函数或类方法，也可以是一个类</a:t>
            </a:r>
            <a:endParaRPr lang="en-US" altLang="zh-CN" sz="2800" dirty="0">
              <a:sym typeface="+mn-lt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461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01"/>
    </mc:Choice>
    <mc:Fallback xmlns="">
      <p:transition spd="slow" advTm="3720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6EF64-CA93-B445-B799-1D9BCA82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单元测试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22DB5F-9461-0144-B571-17010D0E0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ym typeface="+mn-lt"/>
              </a:rPr>
              <a:t>单元测试的目标是隔离程序部件并证明这些单个部件是正确的。一个单元测试提供了代码片断需要满足的严密的书面规约。</a:t>
            </a:r>
            <a:endParaRPr lang="en-US" altLang="zh-CN" sz="2800" dirty="0">
              <a:sym typeface="+mn-lt"/>
            </a:endParaRPr>
          </a:p>
          <a:p>
            <a:r>
              <a:rPr lang="zh-CN" altLang="en-US" sz="2800" dirty="0"/>
              <a:t>单元测试通常需要自动化，并且执行速度通常需要很快以确保能够常态化运行。（如果一个测试要很久，就会有人懒得执行它）</a:t>
            </a:r>
            <a:endParaRPr lang="en-US" altLang="zh-CN" sz="2800" dirty="0"/>
          </a:p>
          <a:p>
            <a:endParaRPr lang="en-US" altLang="zh-CN" sz="2800" dirty="0">
              <a:sym typeface="+mn-lt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029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4"/>
    </mc:Choice>
    <mc:Fallback xmlns="">
      <p:transition spd="slow" advTm="21734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80C57-A3C7-144D-8FCA-1367CEE4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 </a:t>
            </a:r>
            <a:r>
              <a:rPr kumimoji="1" lang="en-US" altLang="zh-CN" dirty="0"/>
              <a:t>JUnit</a:t>
            </a:r>
            <a:r>
              <a:rPr kumimoji="1" lang="zh-CN" altLang="en-US" dirty="0"/>
              <a:t> 进行单元测试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3E6B3B-275C-4E4E-A6BA-EB48CA642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JUnit</a:t>
            </a:r>
            <a:r>
              <a:rPr kumimoji="1" lang="zh-CN" altLang="en-US" sz="2400" dirty="0"/>
              <a:t>是一个开放源代码的</a:t>
            </a:r>
            <a:r>
              <a:rPr kumimoji="1" lang="en-US" altLang="zh-CN" sz="2400" dirty="0"/>
              <a:t>Java</a:t>
            </a:r>
            <a:r>
              <a:rPr kumimoji="1" lang="zh-CN" altLang="en-US" sz="2400" dirty="0"/>
              <a:t>测试框架，主要用于</a:t>
            </a:r>
            <a:r>
              <a:rPr kumimoji="1" lang="en-US" altLang="zh-CN" sz="2400" dirty="0"/>
              <a:t>Java</a:t>
            </a:r>
            <a:r>
              <a:rPr kumimoji="1" lang="zh-CN" altLang="en-US" sz="2400" dirty="0"/>
              <a:t>代码单元测试，是一种优秀的测试框架。</a:t>
            </a:r>
            <a:endParaRPr kumimoji="1" lang="en-US" altLang="zh-CN" sz="2400" dirty="0"/>
          </a:p>
          <a:p>
            <a:r>
              <a:rPr kumimoji="1" lang="en-US" altLang="zh-CN" sz="2400" dirty="0"/>
              <a:t>JUnit</a:t>
            </a:r>
            <a:r>
              <a:rPr kumimoji="1" lang="zh-CN" altLang="en-US" sz="2400" dirty="0"/>
              <a:t>包含以下四个特性：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使用断言方法判定期望值和实际值，返回</a:t>
            </a:r>
            <a:r>
              <a:rPr kumimoji="1" lang="en-US" altLang="zh-CN" sz="2400" dirty="0"/>
              <a:t>Boolean</a:t>
            </a:r>
            <a:r>
              <a:rPr kumimoji="1" lang="zh-CN" altLang="en-US" sz="2400" dirty="0"/>
              <a:t>值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测试驱动设备使用共同的初始化变量或实例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测试套件便于组织和运行测试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测试界面有窗口模式和文本模型</a:t>
            </a:r>
          </a:p>
        </p:txBody>
      </p:sp>
    </p:spTree>
    <p:extLst>
      <p:ext uri="{BB962C8B-B14F-4D97-AF65-F5344CB8AC3E}">
        <p14:creationId xmlns:p14="http://schemas.microsoft.com/office/powerpoint/2010/main" val="166183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15"/>
    </mc:Choice>
    <mc:Fallback xmlns="">
      <p:transition spd="slow" advTm="35515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07515-7B6A-DC4B-9591-B7689D559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Junit </a:t>
            </a:r>
            <a:r>
              <a:rPr kumimoji="1" lang="zh-CN" altLang="en-US" dirty="0"/>
              <a:t>框架组成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58523D-3215-6E49-A65C-F644441A6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73659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TestCase</a:t>
            </a:r>
            <a:r>
              <a:rPr kumimoji="1" lang="zh-CN" altLang="en-US" dirty="0"/>
              <a:t>：创建测试。</a:t>
            </a:r>
            <a:endParaRPr kumimoji="1" lang="en-US" altLang="zh-CN" dirty="0"/>
          </a:p>
          <a:p>
            <a:r>
              <a:rPr kumimoji="1" lang="zh-CN" altLang="en-US" dirty="0"/>
              <a:t>它是测试用例类，定义了可以用于运行多项测试的环境（或固定设备）。所有编写的测试类都必须继承自</a:t>
            </a:r>
            <a:r>
              <a:rPr kumimoji="1" lang="en-US" altLang="zh-CN" dirty="0" err="1"/>
              <a:t>TestCase</a:t>
            </a:r>
            <a:r>
              <a:rPr kumimoji="1" lang="zh-CN" altLang="en-US" dirty="0"/>
              <a:t>。它以</a:t>
            </a:r>
            <a:r>
              <a:rPr kumimoji="1" lang="en-US" altLang="zh-CN" dirty="0" err="1"/>
              <a:t>testXXX</a:t>
            </a:r>
            <a:r>
              <a:rPr kumimoji="1" lang="zh-CN" altLang="en-US" dirty="0"/>
              <a:t>方法的形式包含一个或多个测试，一个</a:t>
            </a:r>
            <a:r>
              <a:rPr kumimoji="1" lang="en-US" altLang="zh-CN" dirty="0" err="1"/>
              <a:t>TestCase</a:t>
            </a:r>
            <a:r>
              <a:rPr kumimoji="1" lang="zh-CN" altLang="en-US" dirty="0"/>
              <a:t>把具有公共行为的测试归入一组。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例：编写一个测试类</a:t>
            </a:r>
            <a:r>
              <a:rPr kumimoji="1" lang="en-US" altLang="zh-CN" dirty="0" err="1"/>
              <a:t>TestClassA</a:t>
            </a:r>
            <a:r>
              <a:rPr kumimoji="1" lang="zh-CN" altLang="en-US" dirty="0"/>
              <a:t>，类的声明为：</a:t>
            </a:r>
            <a:endParaRPr kumimoji="1" lang="en-US" altLang="zh-CN" dirty="0"/>
          </a:p>
          <a:p>
            <a:pPr marL="548640" lvl="2" indent="0">
              <a:buNone/>
            </a:pPr>
            <a:r>
              <a:rPr kumimoji="1" lang="en-US" altLang="zh-CN" dirty="0"/>
              <a:t>import </a:t>
            </a:r>
            <a:r>
              <a:rPr kumimoji="1" lang="en-US" altLang="zh-CN" dirty="0" err="1"/>
              <a:t>junit.framework.TestCase</a:t>
            </a:r>
            <a:r>
              <a:rPr kumimoji="1" lang="en-US" altLang="zh-CN" dirty="0"/>
              <a:t>;</a:t>
            </a:r>
          </a:p>
          <a:p>
            <a:pPr marL="548640" lvl="2" indent="0">
              <a:buNone/>
            </a:pPr>
            <a:r>
              <a:rPr kumimoji="1" lang="en-US" altLang="zh-CN" dirty="0"/>
              <a:t>public class </a:t>
            </a:r>
            <a:r>
              <a:rPr kumimoji="1" lang="en-US" altLang="zh-CN" dirty="0" err="1"/>
              <a:t>TestClassA</a:t>
            </a:r>
            <a:r>
              <a:rPr kumimoji="1" lang="en-US" altLang="zh-CN" dirty="0"/>
              <a:t> extends </a:t>
            </a:r>
            <a:r>
              <a:rPr kumimoji="1" lang="en-US" altLang="zh-CN" dirty="0" err="1"/>
              <a:t>TestCase</a:t>
            </a:r>
            <a:r>
              <a:rPr kumimoji="1" lang="en-US" altLang="zh-CN" dirty="0"/>
              <a:t>{</a:t>
            </a:r>
          </a:p>
          <a:p>
            <a:pPr marL="822960" lvl="3" indent="0">
              <a:buNone/>
            </a:pPr>
            <a:r>
              <a:rPr kumimoji="1" lang="en-US" altLang="zh-CN" dirty="0"/>
              <a:t>public void </a:t>
            </a:r>
            <a:r>
              <a:rPr kumimoji="1" lang="en-US" altLang="zh-CN" dirty="0" err="1"/>
              <a:t>testmethodA</a:t>
            </a:r>
            <a:r>
              <a:rPr kumimoji="1" lang="en-US" altLang="zh-CN" dirty="0"/>
              <a:t>(){</a:t>
            </a:r>
          </a:p>
          <a:p>
            <a:pPr marL="1097280" lvl="4" indent="0">
              <a:buNone/>
            </a:pPr>
            <a:r>
              <a:rPr kumimoji="1" lang="en-US" altLang="zh-CN" dirty="0"/>
              <a:t>…</a:t>
            </a:r>
          </a:p>
          <a:p>
            <a:pPr marL="822960" lvl="3" indent="0">
              <a:buNone/>
            </a:pPr>
            <a:r>
              <a:rPr kumimoji="1" lang="en-US" altLang="zh-CN" dirty="0"/>
              <a:t>}</a:t>
            </a:r>
          </a:p>
          <a:p>
            <a:pPr marL="822960" lvl="3" indent="0">
              <a:buNone/>
            </a:pPr>
            <a:endParaRPr kumimoji="1" lang="en-US" altLang="zh-CN" dirty="0"/>
          </a:p>
          <a:p>
            <a:pPr marL="822960" lvl="3" indent="0">
              <a:buNone/>
            </a:pPr>
            <a:r>
              <a:rPr kumimoji="1" lang="en-US" altLang="zh-CN" dirty="0"/>
              <a:t>public void </a:t>
            </a:r>
            <a:r>
              <a:rPr kumimoji="1" lang="en-US" altLang="zh-CN" dirty="0" err="1"/>
              <a:t>testmethodB</a:t>
            </a:r>
            <a:r>
              <a:rPr kumimoji="1" lang="en-US" altLang="zh-CN" dirty="0"/>
              <a:t>(){</a:t>
            </a:r>
          </a:p>
          <a:p>
            <a:pPr marL="1097280" lvl="4" indent="0">
              <a:buNone/>
            </a:pPr>
            <a:r>
              <a:rPr kumimoji="1" lang="en-US" altLang="zh-CN" dirty="0"/>
              <a:t>…</a:t>
            </a:r>
          </a:p>
          <a:p>
            <a:pPr marL="822960" lvl="3" indent="0">
              <a:buNone/>
            </a:pPr>
            <a:r>
              <a:rPr kumimoji="1" lang="en-US" altLang="zh-CN" dirty="0"/>
              <a:t>}</a:t>
            </a:r>
          </a:p>
          <a:p>
            <a:pPr marL="548640" lvl="2" indent="0">
              <a:buNone/>
            </a:pPr>
            <a:r>
              <a:rPr kumimoji="1" lang="en-US" altLang="zh-CN" dirty="0"/>
              <a:t>}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96A833-C28F-3640-A922-EB575719151E}"/>
              </a:ext>
            </a:extLst>
          </p:cNvPr>
          <p:cNvSpPr txBox="1"/>
          <p:nvPr/>
        </p:nvSpPr>
        <p:spPr>
          <a:xfrm>
            <a:off x="7494421" y="4069582"/>
            <a:ext cx="4453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TestClassA</a:t>
            </a:r>
            <a:r>
              <a:rPr lang="zh-CN" altLang="en-US" dirty="0"/>
              <a:t>是测试类，它要继承</a:t>
            </a:r>
            <a:r>
              <a:rPr lang="en-US" altLang="zh-CN" dirty="0" err="1"/>
              <a:t>TestCase</a:t>
            </a:r>
            <a:r>
              <a:rPr lang="zh-CN" altLang="en-US" dirty="0"/>
              <a:t>类，第一行的引用用来指定</a:t>
            </a:r>
            <a:r>
              <a:rPr lang="en-US" altLang="zh-CN" dirty="0" err="1"/>
              <a:t>TestCase</a:t>
            </a:r>
            <a:r>
              <a:rPr lang="zh-CN" altLang="en-US" dirty="0"/>
              <a:t>类在</a:t>
            </a:r>
            <a:r>
              <a:rPr lang="en-US" altLang="zh-CN" dirty="0"/>
              <a:t>Junit</a:t>
            </a:r>
            <a:r>
              <a:rPr lang="zh-CN" altLang="en-US" dirty="0"/>
              <a:t>框架中的位置。</a:t>
            </a:r>
            <a:r>
              <a:rPr lang="en-US" altLang="zh-CN" dirty="0" err="1"/>
              <a:t>testmethodA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testmethodB</a:t>
            </a:r>
            <a:r>
              <a:rPr lang="en-US" altLang="zh-CN" dirty="0"/>
              <a:t>()</a:t>
            </a:r>
            <a:r>
              <a:rPr lang="zh-CN" altLang="en-US" dirty="0"/>
              <a:t>是测试方法，一个测试类中可以有多个测试方法。</a:t>
            </a:r>
            <a:endParaRPr lang="en-US" altLang="zh-CN" dirty="0"/>
          </a:p>
          <a:p>
            <a:r>
              <a:rPr lang="zh-CN" altLang="en-US" dirty="0"/>
              <a:t>典型的</a:t>
            </a:r>
            <a:r>
              <a:rPr lang="en-US" altLang="zh-CN" dirty="0" err="1"/>
              <a:t>TestCase</a:t>
            </a:r>
            <a:r>
              <a:rPr lang="zh-CN" altLang="en-US" dirty="0"/>
              <a:t>中包含两个主要部件：</a:t>
            </a:r>
            <a:r>
              <a:rPr lang="en-US" altLang="zh-CN" dirty="0"/>
              <a:t>fixture</a:t>
            </a:r>
            <a:r>
              <a:rPr lang="zh-CN" altLang="en-US" dirty="0"/>
              <a:t>（按固定顺序辅助测试方法执行的系统方法）和测试单元。</a:t>
            </a:r>
          </a:p>
        </p:txBody>
      </p:sp>
    </p:spTree>
    <p:extLst>
      <p:ext uri="{BB962C8B-B14F-4D97-AF65-F5344CB8AC3E}">
        <p14:creationId xmlns:p14="http://schemas.microsoft.com/office/powerpoint/2010/main" val="357934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82"/>
    </mc:Choice>
    <mc:Fallback xmlns="">
      <p:transition spd="slow" advTm="15482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0ABD1F-4917-EC40-A0D0-C7FE6510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Junit </a:t>
            </a:r>
            <a:r>
              <a:rPr kumimoji="1" lang="zh-CN" altLang="en-US" dirty="0"/>
              <a:t>框架组成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F18E9-FCA3-A546-87F4-8C3C5473D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TestRunner</a:t>
            </a:r>
            <a:r>
              <a:rPr kumimoji="1" lang="zh-CN" altLang="en-US" dirty="0"/>
              <a:t>：运行测试</a:t>
            </a:r>
            <a:endParaRPr kumimoji="1" lang="en-US" altLang="zh-CN" dirty="0"/>
          </a:p>
          <a:p>
            <a:r>
              <a:rPr kumimoji="1" lang="zh-CN" altLang="en-US" dirty="0"/>
              <a:t>它用来启动测试的用户界面，</a:t>
            </a:r>
            <a:r>
              <a:rPr kumimoji="1" lang="en-US" altLang="zh-CN" dirty="0" err="1"/>
              <a:t>BaseTestRunner</a:t>
            </a:r>
            <a:r>
              <a:rPr kumimoji="1" lang="zh-CN" altLang="en-US" dirty="0"/>
              <a:t>是所有</a:t>
            </a:r>
            <a:r>
              <a:rPr kumimoji="1" lang="en-US" altLang="zh-CN" dirty="0" err="1"/>
              <a:t>TestRunner</a:t>
            </a:r>
            <a:r>
              <a:rPr kumimoji="1" lang="zh-CN" altLang="en-US" dirty="0"/>
              <a:t>的超类。如果需要编写自己的</a:t>
            </a:r>
            <a:r>
              <a:rPr kumimoji="1" lang="en-US" altLang="zh-CN" dirty="0" err="1"/>
              <a:t>TestRunner</a:t>
            </a:r>
            <a:r>
              <a:rPr kumimoji="1" lang="zh-CN" altLang="en-US" dirty="0"/>
              <a:t>，可以继承这个类。</a:t>
            </a:r>
            <a:endParaRPr kumimoji="1" lang="en-US" altLang="zh-CN" dirty="0"/>
          </a:p>
          <a:p>
            <a:r>
              <a:rPr kumimoji="1" lang="zh-CN" altLang="en-US" dirty="0"/>
              <a:t>为了让运行测试尽可能快捷，</a:t>
            </a:r>
            <a:r>
              <a:rPr kumimoji="1" lang="en-US" altLang="zh-CN" dirty="0"/>
              <a:t>Junit</a:t>
            </a:r>
            <a:r>
              <a:rPr kumimoji="1" lang="zh-CN" altLang="en-US" dirty="0"/>
              <a:t>提供了</a:t>
            </a:r>
            <a:r>
              <a:rPr kumimoji="1" lang="en-US" altLang="zh-CN" dirty="0"/>
              <a:t>3</a:t>
            </a:r>
            <a:r>
              <a:rPr kumimoji="1" lang="zh-CN" altLang="en-US" dirty="0"/>
              <a:t>种</a:t>
            </a:r>
            <a:r>
              <a:rPr kumimoji="1" lang="en-US" altLang="zh-CN" dirty="0" err="1"/>
              <a:t>TestRunner</a:t>
            </a:r>
            <a:r>
              <a:rPr kumimoji="1" lang="zh-CN" altLang="en-US" dirty="0"/>
              <a:t>运行器，分别为：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testui.TestRunner</a:t>
            </a:r>
            <a:r>
              <a:rPr kumimoji="1" lang="zh-CN" altLang="en-US" dirty="0"/>
              <a:t>：用于文本控制台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swingui.TestRunner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awtui.TestRunner</a:t>
            </a:r>
            <a:r>
              <a:rPr kumimoji="1" lang="zh-CN" altLang="en-US" dirty="0"/>
              <a:t>：用于图形控制台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awtui.TestRunner</a:t>
            </a:r>
            <a:r>
              <a:rPr kumimoji="1" lang="zh-CN" altLang="en-US" dirty="0"/>
              <a:t>属于遗留代码，现在很少人使用。</a:t>
            </a:r>
            <a:endParaRPr kumimoji="1" lang="en-US" altLang="zh-CN" dirty="0"/>
          </a:p>
          <a:p>
            <a:r>
              <a:rPr kumimoji="1" lang="zh-CN" altLang="en-US" dirty="0"/>
              <a:t>如果测试失败，进度条会呈现红色（</a:t>
            </a:r>
            <a:r>
              <a:rPr kumimoji="1" lang="en-US" altLang="zh-CN" dirty="0"/>
              <a:t>red-bar</a:t>
            </a:r>
            <a:r>
              <a:rPr kumimoji="1" lang="zh-CN" altLang="en-US" dirty="0"/>
              <a:t>）；如果通过测试，进度条呈绿色（</a:t>
            </a:r>
            <a:r>
              <a:rPr kumimoji="1" lang="en-US" altLang="zh-CN" dirty="0"/>
              <a:t>green-bar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530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8"/>
    </mc:Choice>
    <mc:Fallback xmlns="">
      <p:transition spd="slow" advTm="4008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0ABD1F-4917-EC40-A0D0-C7FE6510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Junit </a:t>
            </a:r>
            <a:r>
              <a:rPr kumimoji="1" lang="zh-CN" altLang="en-US" dirty="0"/>
              <a:t>框架组成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F18E9-FCA3-A546-87F4-8C3C5473D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3631"/>
            <a:ext cx="10058400" cy="5222631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3.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TestSuite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Test</a:t>
            </a:r>
            <a:r>
              <a:rPr kumimoji="1" lang="zh-CN" altLang="en-US" sz="2400" dirty="0"/>
              <a:t>组合测试</a:t>
            </a:r>
            <a:endParaRPr kumimoji="1" lang="en-US" altLang="zh-CN" sz="2400" dirty="0"/>
          </a:p>
          <a:p>
            <a:r>
              <a:rPr kumimoji="1" lang="en-US" altLang="zh-CN" sz="2400" dirty="0" err="1"/>
              <a:t>TestSuite</a:t>
            </a:r>
            <a:r>
              <a:rPr kumimoji="1" lang="zh-CN" altLang="en-US" sz="2400" dirty="0"/>
              <a:t>是测试集合类</a:t>
            </a:r>
            <a:r>
              <a:rPr kumimoji="1" lang="en-US" altLang="zh-CN" sz="2400" dirty="0"/>
              <a:t>——</a:t>
            </a:r>
            <a:r>
              <a:rPr kumimoji="1" lang="zh-CN" altLang="en-US" sz="2400" dirty="0"/>
              <a:t>一组测试。一个</a:t>
            </a:r>
            <a:r>
              <a:rPr kumimoji="1" lang="en-US" altLang="zh-CN" sz="2400" dirty="0" err="1"/>
              <a:t>TestSuite</a:t>
            </a:r>
            <a:r>
              <a:rPr kumimoji="1" lang="zh-CN" altLang="en-US" sz="2400" dirty="0"/>
              <a:t>是将多个相关测试归入一组的便捷方式，它的引用位置是：</a:t>
            </a:r>
            <a:endParaRPr kumimoji="1" lang="en-US" altLang="zh-CN" sz="2400" dirty="0"/>
          </a:p>
          <a:p>
            <a:pPr marL="0" indent="0" algn="ctr">
              <a:buNone/>
            </a:pPr>
            <a:r>
              <a:rPr kumimoji="1" lang="en-US" altLang="zh-CN" sz="2400" dirty="0"/>
              <a:t>import </a:t>
            </a:r>
            <a:r>
              <a:rPr kumimoji="1" lang="en-US" altLang="zh-CN" sz="2400" dirty="0" err="1"/>
              <a:t>junit.framework.TestSuite</a:t>
            </a:r>
            <a:r>
              <a:rPr kumimoji="1" lang="en-US" altLang="zh-CN" sz="2400" dirty="0"/>
              <a:t>;</a:t>
            </a:r>
          </a:p>
          <a:p>
            <a:r>
              <a:rPr kumimoji="1" lang="zh-CN" altLang="en-US" sz="2400" dirty="0"/>
              <a:t>一旦创建了一些测试实例</a:t>
            </a:r>
            <a:r>
              <a:rPr kumimoji="1" lang="en-US" altLang="zh-CN" sz="2400" dirty="0" err="1"/>
              <a:t>TestCase</a:t>
            </a:r>
            <a:r>
              <a:rPr kumimoji="1" lang="zh-CN" altLang="en-US" sz="2400" dirty="0"/>
              <a:t>，下一步就是让它们作为一个集合一起运行。必须定义一个</a:t>
            </a:r>
            <a:r>
              <a:rPr kumimoji="1" lang="en-US" altLang="zh-CN" sz="2400" dirty="0" err="1"/>
              <a:t>TestSuite</a:t>
            </a:r>
            <a:r>
              <a:rPr kumimoji="1" lang="zh-CN" altLang="en-US" sz="2400" dirty="0"/>
              <a:t>，并把需要一起运行的</a:t>
            </a:r>
            <a:r>
              <a:rPr kumimoji="1" lang="en-US" altLang="zh-CN" sz="2400" dirty="0" err="1"/>
              <a:t>TestCase</a:t>
            </a:r>
            <a:r>
              <a:rPr kumimoji="1" lang="zh-CN" altLang="en-US" sz="2400" dirty="0"/>
              <a:t>添加进去。</a:t>
            </a:r>
            <a:endParaRPr kumimoji="1" lang="en-US" altLang="zh-CN" sz="2400" dirty="0"/>
          </a:p>
          <a:p>
            <a:r>
              <a:rPr kumimoji="1" lang="zh-CN" altLang="en-US" sz="2400" dirty="0"/>
              <a:t>通过使用静态的</a:t>
            </a:r>
            <a:r>
              <a:rPr kumimoji="1" lang="en-US" altLang="zh-CN" sz="2400" dirty="0"/>
              <a:t>suite()</a:t>
            </a:r>
            <a:r>
              <a:rPr kumimoji="1" lang="zh-CN" altLang="en-US" sz="2400" dirty="0"/>
              <a:t>方法来完成这项任务。</a:t>
            </a:r>
            <a:r>
              <a:rPr kumimoji="1" lang="en-US" altLang="zh-CN" sz="2400" dirty="0"/>
              <a:t>suite()</a:t>
            </a:r>
            <a:r>
              <a:rPr kumimoji="1" lang="zh-CN" altLang="en-US" sz="2400" dirty="0"/>
              <a:t>方法就像</a:t>
            </a:r>
            <a:r>
              <a:rPr kumimoji="1" lang="en-US" altLang="zh-CN" sz="2400" dirty="0"/>
              <a:t>main()</a:t>
            </a:r>
            <a:r>
              <a:rPr kumimoji="1" lang="zh-CN" altLang="en-US" sz="2400" dirty="0"/>
              <a:t>方法一样，</a:t>
            </a:r>
            <a:r>
              <a:rPr kumimoji="1" lang="en-US" altLang="zh-CN" sz="2400" dirty="0"/>
              <a:t>Junit</a:t>
            </a:r>
            <a:r>
              <a:rPr kumimoji="1" lang="zh-CN" altLang="en-US" sz="2400" dirty="0"/>
              <a:t>使用它来执行</a:t>
            </a:r>
            <a:r>
              <a:rPr kumimoji="1" lang="en-US" altLang="zh-CN" sz="2400" dirty="0" err="1"/>
              <a:t>TestSuite</a:t>
            </a:r>
            <a:r>
              <a:rPr kumimoji="1" lang="zh-CN" altLang="en-US" sz="2400" dirty="0"/>
              <a:t>中的测试。在</a:t>
            </a:r>
            <a:r>
              <a:rPr kumimoji="1" lang="en-US" altLang="zh-CN" sz="2400" dirty="0"/>
              <a:t>suite()</a:t>
            </a:r>
            <a:r>
              <a:rPr kumimoji="1" lang="zh-CN" altLang="en-US" sz="2400" dirty="0"/>
              <a:t>方法中，将测试实例加到一个</a:t>
            </a:r>
            <a:r>
              <a:rPr kumimoji="1" lang="en-US" altLang="zh-CN" sz="2400" dirty="0" err="1"/>
              <a:t>TestSuite</a:t>
            </a:r>
            <a:r>
              <a:rPr kumimoji="1" lang="zh-CN" altLang="en-US" sz="2400" dirty="0"/>
              <a:t>对象中，并返回这个</a:t>
            </a:r>
            <a:r>
              <a:rPr kumimoji="1" lang="en-US" altLang="zh-CN" sz="2400" dirty="0" err="1"/>
              <a:t>TestSuite</a:t>
            </a:r>
            <a:r>
              <a:rPr kumimoji="1" lang="zh-CN" altLang="en-US" sz="2400" dirty="0"/>
              <a:t>对象。一个</a:t>
            </a:r>
            <a:r>
              <a:rPr kumimoji="1" lang="en-US" altLang="zh-CN" sz="2400" dirty="0" err="1"/>
              <a:t>TestSuite</a:t>
            </a:r>
            <a:r>
              <a:rPr kumimoji="1" lang="zh-CN" altLang="en-US" sz="2400" dirty="0"/>
              <a:t>对象可以运行一组测试。</a:t>
            </a:r>
            <a:endParaRPr kumimoji="1" lang="en-US" altLang="zh-CN" sz="2400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239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1"/>
    </mc:Choice>
    <mc:Fallback xmlns="">
      <p:transition spd="slow" advTm="298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0ABD1F-4917-EC40-A0D0-C7FE6510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Junit </a:t>
            </a:r>
            <a:r>
              <a:rPr kumimoji="1" lang="zh-CN" altLang="en-US" dirty="0"/>
              <a:t>框架组成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F18E9-FCA3-A546-87F4-8C3C5473D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zh-CN" altLang="en-US" dirty="0"/>
              <a:t>一般来讲，会编写一个</a:t>
            </a:r>
            <a:r>
              <a:rPr kumimoji="1" lang="en-US" altLang="zh-CN" dirty="0" err="1"/>
              <a:t>TestAll</a:t>
            </a:r>
            <a:r>
              <a:rPr kumimoji="1" lang="zh-CN" altLang="en-US" dirty="0"/>
              <a:t>类来自定义</a:t>
            </a:r>
            <a:r>
              <a:rPr kumimoji="1" lang="en-US" altLang="zh-CN" dirty="0"/>
              <a:t>suite()</a:t>
            </a:r>
            <a:r>
              <a:rPr kumimoji="1" lang="zh-CN" altLang="en-US" dirty="0"/>
              <a:t>方法。典型的</a:t>
            </a:r>
            <a:r>
              <a:rPr kumimoji="1" lang="en-US" altLang="zh-CN" dirty="0" err="1"/>
              <a:t>TestAll</a:t>
            </a:r>
            <a:r>
              <a:rPr kumimoji="1" lang="zh-CN" altLang="en-US" dirty="0"/>
              <a:t>类如下：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import </a:t>
            </a:r>
            <a:r>
              <a:rPr kumimoji="1" lang="en-US" altLang="zh-CN" dirty="0" err="1"/>
              <a:t>junit.framework.Test</a:t>
            </a:r>
            <a:r>
              <a:rPr kumimoji="1" lang="en-US" altLang="zh-CN" dirty="0"/>
              <a:t>;</a:t>
            </a:r>
          </a:p>
          <a:p>
            <a:pPr marL="0" indent="0">
              <a:buNone/>
            </a:pPr>
            <a:r>
              <a:rPr kumimoji="1" lang="en-US" altLang="zh-CN" dirty="0"/>
              <a:t>import </a:t>
            </a:r>
            <a:r>
              <a:rPr kumimoji="1" lang="en-US" altLang="zh-CN" dirty="0" err="1"/>
              <a:t>junit.framework.TestCase</a:t>
            </a:r>
            <a:r>
              <a:rPr kumimoji="1" lang="en-US" altLang="zh-CN" dirty="0"/>
              <a:t>;</a:t>
            </a:r>
          </a:p>
          <a:p>
            <a:pPr marL="0" indent="0">
              <a:buNone/>
            </a:pPr>
            <a:r>
              <a:rPr kumimoji="1" lang="en-US" altLang="zh-CN" dirty="0"/>
              <a:t>import </a:t>
            </a:r>
            <a:r>
              <a:rPr kumimoji="1" lang="en-US" altLang="zh-CN" dirty="0" err="1"/>
              <a:t>junit.framework.TestSuite</a:t>
            </a:r>
            <a:r>
              <a:rPr kumimoji="1" lang="en-US" altLang="zh-CN" dirty="0"/>
              <a:t>;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public class </a:t>
            </a:r>
            <a:r>
              <a:rPr kumimoji="1" lang="en-US" altLang="zh-CN" dirty="0" err="1"/>
              <a:t>TestAll</a:t>
            </a:r>
            <a:r>
              <a:rPr kumimoji="1" lang="en-US" altLang="zh-CN" dirty="0"/>
              <a:t> extends </a:t>
            </a:r>
            <a:r>
              <a:rPr kumimoji="1" lang="en-US" altLang="zh-CN" dirty="0" err="1"/>
              <a:t>TestCase</a:t>
            </a:r>
            <a:r>
              <a:rPr kumimoji="1" lang="en-US" altLang="zh-CN" dirty="0"/>
              <a:t> {</a:t>
            </a:r>
          </a:p>
          <a:p>
            <a:pPr marL="274320" lvl="1" indent="0">
              <a:buNone/>
            </a:pPr>
            <a:r>
              <a:rPr kumimoji="1" lang="en-US" altLang="zh-CN" dirty="0"/>
              <a:t>public static Test suite() {</a:t>
            </a:r>
          </a:p>
          <a:p>
            <a:pPr marL="548640" lvl="2" indent="0">
              <a:buNone/>
            </a:pPr>
            <a:endParaRPr kumimoji="1" lang="en-US" altLang="zh-CN" dirty="0"/>
          </a:p>
          <a:p>
            <a:pPr marL="822960" lvl="3" indent="0">
              <a:buNone/>
            </a:pPr>
            <a:r>
              <a:rPr kumimoji="1" lang="en-US" altLang="zh-CN" dirty="0" err="1"/>
              <a:t>TestStuite</a:t>
            </a:r>
            <a:r>
              <a:rPr kumimoji="1" lang="en-US" altLang="zh-CN" dirty="0"/>
              <a:t> suite = new </a:t>
            </a:r>
            <a:r>
              <a:rPr kumimoji="1" lang="en-US" altLang="zh-CN" dirty="0" err="1"/>
              <a:t>TestSuite</a:t>
            </a:r>
            <a:r>
              <a:rPr kumimoji="1" lang="en-US" altLang="zh-CN" dirty="0"/>
              <a:t>();</a:t>
            </a:r>
          </a:p>
          <a:p>
            <a:pPr marL="822960" lvl="3" indent="0">
              <a:buNone/>
            </a:pPr>
            <a:r>
              <a:rPr kumimoji="1" lang="en-US" altLang="zh-CN" dirty="0" err="1"/>
              <a:t>suite.addTestSujite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CalculatorTest.class</a:t>
            </a:r>
            <a:r>
              <a:rPr kumimoji="1" lang="en-US" altLang="zh-CN" dirty="0"/>
              <a:t>);</a:t>
            </a:r>
          </a:p>
          <a:p>
            <a:pPr marL="822960" lvl="3" indent="0">
              <a:buNone/>
            </a:pPr>
            <a:r>
              <a:rPr kumimoji="1" lang="en-US" altLang="zh-CN" dirty="0" err="1"/>
              <a:t>suite.addTestSuite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LargestTest.class</a:t>
            </a:r>
            <a:r>
              <a:rPr kumimoji="1" lang="en-US" altLang="zh-CN" dirty="0"/>
              <a:t>);</a:t>
            </a:r>
          </a:p>
          <a:p>
            <a:pPr marL="822960" lvl="3" indent="0">
              <a:buNone/>
            </a:pPr>
            <a:r>
              <a:rPr kumimoji="1" lang="en-US" altLang="zh-CN" dirty="0"/>
              <a:t>return suite;</a:t>
            </a:r>
          </a:p>
          <a:p>
            <a:pPr marL="274320" lvl="1" indent="0">
              <a:buNone/>
            </a:pPr>
            <a:r>
              <a:rPr kumimoji="1" lang="en-US" altLang="zh-CN" dirty="0"/>
              <a:t>}</a:t>
            </a:r>
          </a:p>
          <a:p>
            <a:pPr marL="0" indent="0">
              <a:buNone/>
            </a:pPr>
            <a:r>
              <a:rPr kumimoji="1" lang="en-US" altLang="zh-CN" dirty="0"/>
              <a:t>}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DC3E04-04E5-AD4F-9E51-3C253B614551}"/>
              </a:ext>
            </a:extLst>
          </p:cNvPr>
          <p:cNvSpPr txBox="1"/>
          <p:nvPr/>
        </p:nvSpPr>
        <p:spPr>
          <a:xfrm>
            <a:off x="6099049" y="2835260"/>
            <a:ext cx="5286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通常情况下，</a:t>
            </a:r>
            <a:r>
              <a:rPr kumimoji="1" lang="en-US" altLang="zh-CN" dirty="0" err="1"/>
              <a:t>TestAll</a:t>
            </a:r>
            <a:r>
              <a:rPr kumimoji="1" lang="zh-CN" altLang="en-US" dirty="0"/>
              <a:t>类包括一个静态</a:t>
            </a:r>
            <a:r>
              <a:rPr kumimoji="1" lang="en-US" altLang="zh-CN" dirty="0"/>
              <a:t>suite()</a:t>
            </a:r>
            <a:r>
              <a:rPr kumimoji="1" lang="zh-CN" altLang="en-US" dirty="0"/>
              <a:t>方法，一边调用所有其他的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或</a:t>
            </a:r>
            <a:r>
              <a:rPr kumimoji="1" lang="en-US" altLang="zh-CN" dirty="0"/>
              <a:t>suite</a:t>
            </a:r>
            <a:r>
              <a:rPr kumimoji="1" lang="zh-CN" altLang="en-US" dirty="0"/>
              <a:t>。可以通过</a:t>
            </a:r>
            <a:r>
              <a:rPr kumimoji="1" lang="en-US" altLang="zh-CN" dirty="0" err="1"/>
              <a:t>addTestSuite</a:t>
            </a:r>
            <a:r>
              <a:rPr kumimoji="1" lang="en-US" altLang="zh-CN" dirty="0"/>
              <a:t>()</a:t>
            </a:r>
            <a:r>
              <a:rPr kumimoji="1" lang="zh-CN" altLang="en-US" dirty="0"/>
              <a:t>方法来增加想要一起运行的</a:t>
            </a:r>
            <a:r>
              <a:rPr kumimoji="1" lang="en-US" altLang="zh-CN" dirty="0" err="1"/>
              <a:t>TestCase</a:t>
            </a:r>
            <a:r>
              <a:rPr kumimoji="1" lang="zh-CN" altLang="en-US" dirty="0"/>
              <a:t>对象或</a:t>
            </a:r>
            <a:r>
              <a:rPr kumimoji="1" lang="en-US" altLang="zh-CN" dirty="0" err="1"/>
              <a:t>TestSuite</a:t>
            </a:r>
            <a:r>
              <a:rPr kumimoji="1" lang="zh-CN" altLang="en-US" dirty="0"/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382553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4"/>
    </mc:Choice>
    <mc:Fallback xmlns="">
      <p:transition spd="slow" advTm="3704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6C3B8-D1BD-2840-8729-4A4A92F8B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Junit </a:t>
            </a:r>
            <a:r>
              <a:rPr kumimoji="1" lang="zh-CN" altLang="en-US" dirty="0"/>
              <a:t>框架组成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FE24A5-976F-CC44-A8ED-F64F62014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400" dirty="0"/>
              <a:t>4. </a:t>
            </a:r>
            <a:r>
              <a:rPr kumimoji="1" lang="en-US" altLang="zh-CN" sz="2400" dirty="0" err="1"/>
              <a:t>TestRunner</a:t>
            </a:r>
            <a:r>
              <a:rPr kumimoji="1" lang="zh-CN" altLang="en-US" sz="2400" dirty="0"/>
              <a:t>：收集测试参数</a:t>
            </a:r>
            <a:endParaRPr kumimoji="1" lang="en-US" altLang="zh-CN" sz="2400" dirty="0"/>
          </a:p>
          <a:p>
            <a:r>
              <a:rPr kumimoji="1" lang="en-US" altLang="zh-CN" sz="2400" dirty="0" err="1"/>
              <a:t>TestRunner</a:t>
            </a:r>
            <a:r>
              <a:rPr kumimoji="1" lang="zh-CN" altLang="en-US" sz="2400" dirty="0"/>
              <a:t>是测试结果类，所有的</a:t>
            </a:r>
            <a:r>
              <a:rPr kumimoji="1" lang="en-US" altLang="zh-CN" sz="2400" dirty="0" err="1"/>
              <a:t>TestSuite</a:t>
            </a:r>
            <a:r>
              <a:rPr kumimoji="1" lang="zh-CN" altLang="en-US" sz="2400" dirty="0"/>
              <a:t>都有一个</a:t>
            </a:r>
            <a:r>
              <a:rPr kumimoji="1" lang="en-US" altLang="zh-CN" sz="2400" dirty="0" err="1"/>
              <a:t>TestResult</a:t>
            </a:r>
            <a:r>
              <a:rPr kumimoji="1" lang="zh-CN" altLang="en-US" sz="2400" dirty="0"/>
              <a:t>。</a:t>
            </a:r>
            <a:r>
              <a:rPr kumimoji="1" lang="en-US" altLang="zh-CN" sz="2400" dirty="0" err="1"/>
              <a:t>TestResult</a:t>
            </a:r>
            <a:r>
              <a:rPr kumimoji="1" lang="zh-CN" altLang="en-US" sz="2400" dirty="0"/>
              <a:t>负责收集</a:t>
            </a:r>
            <a:r>
              <a:rPr kumimoji="1" lang="en-US" altLang="zh-CN" sz="2400" dirty="0" err="1"/>
              <a:t>TestCase</a:t>
            </a:r>
            <a:r>
              <a:rPr kumimoji="1" lang="zh-CN" altLang="en-US" sz="2400" dirty="0"/>
              <a:t>的执行结果，并存储所有的测试细节。</a:t>
            </a:r>
            <a:endParaRPr kumimoji="1" lang="en-US" altLang="zh-CN" sz="2400" dirty="0"/>
          </a:p>
          <a:p>
            <a:r>
              <a:rPr kumimoji="1" lang="zh-CN" altLang="en-US" sz="2400" dirty="0"/>
              <a:t>如果测试失败，</a:t>
            </a:r>
            <a:r>
              <a:rPr kumimoji="1" lang="en-US" altLang="zh-CN" sz="2400" dirty="0"/>
              <a:t>Junit</a:t>
            </a:r>
            <a:r>
              <a:rPr kumimoji="1" lang="zh-CN" altLang="en-US" sz="2400" dirty="0"/>
              <a:t>会创建一个</a:t>
            </a:r>
            <a:r>
              <a:rPr kumimoji="1" lang="en-US" altLang="zh-CN" sz="2400" dirty="0" err="1"/>
              <a:t>TestFailure</a:t>
            </a:r>
            <a:r>
              <a:rPr kumimoji="1" lang="zh-CN" altLang="en-US" sz="2400" dirty="0"/>
              <a:t>对象，它会存储在</a:t>
            </a:r>
            <a:r>
              <a:rPr kumimoji="1" lang="en-US" altLang="zh-CN" sz="2400" dirty="0" err="1"/>
              <a:t>TestRunner</a:t>
            </a:r>
            <a:r>
              <a:rPr kumimoji="1" lang="zh-CN" altLang="en-US" sz="2400" dirty="0"/>
              <a:t>当中。</a:t>
            </a:r>
            <a:endParaRPr kumimoji="1" lang="en-US" altLang="zh-CN" sz="2400" dirty="0"/>
          </a:p>
          <a:p>
            <a:r>
              <a:rPr kumimoji="1" lang="en-US" altLang="zh-CN" sz="2400" dirty="0" err="1"/>
              <a:t>TestRunner</a:t>
            </a:r>
            <a:r>
              <a:rPr kumimoji="1" lang="zh-CN" altLang="en-US" sz="2400" dirty="0"/>
              <a:t>使用</a:t>
            </a:r>
            <a:r>
              <a:rPr kumimoji="1" lang="en-US" altLang="zh-CN" sz="2400" dirty="0" err="1"/>
              <a:t>TestResult</a:t>
            </a:r>
            <a:r>
              <a:rPr kumimoji="1" lang="zh-CN" altLang="en-US" sz="2400" dirty="0"/>
              <a:t>来报告测试结果。如果</a:t>
            </a:r>
            <a:r>
              <a:rPr kumimoji="1" lang="en-US" altLang="zh-CN" sz="2400" dirty="0" err="1"/>
              <a:t>TestResult</a:t>
            </a:r>
            <a:r>
              <a:rPr kumimoji="1" lang="zh-CN" altLang="en-US" sz="2400" dirty="0"/>
              <a:t>集合中没有</a:t>
            </a:r>
            <a:r>
              <a:rPr kumimoji="1" lang="en-US" altLang="zh-CN" sz="2400" dirty="0" err="1"/>
              <a:t>TestFailure</a:t>
            </a:r>
            <a:r>
              <a:rPr kumimoji="1" lang="zh-CN" altLang="en-US" sz="2400" dirty="0"/>
              <a:t>对象，那么代码就是干净的，进度条用绿色表示，否则</a:t>
            </a:r>
            <a:r>
              <a:rPr kumimoji="1" lang="en-US" altLang="zh-CN" sz="2400" dirty="0" err="1"/>
              <a:t>TestRunner</a:t>
            </a:r>
            <a:r>
              <a:rPr kumimoji="1" lang="zh-CN" altLang="en-US" sz="2400" dirty="0"/>
              <a:t>就报告失效，并输出失败测试的数目和它们的</a:t>
            </a:r>
            <a:r>
              <a:rPr kumimoji="1" lang="en-US" altLang="zh-CN" sz="2400" dirty="0" err="1"/>
              <a:t>stacktrace</a:t>
            </a:r>
            <a:r>
              <a:rPr kumimoji="1" lang="zh-CN" altLang="en-US" sz="2400" dirty="0"/>
              <a:t>。</a:t>
            </a:r>
            <a:endParaRPr kumimoji="1" lang="en-US" altLang="zh-CN" sz="24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97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1"/>
    </mc:Choice>
    <mc:Fallback xmlns="">
      <p:transition spd="slow" advTm="1391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8430A-A70E-1B4E-87D5-EFBE28299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Junit </a:t>
            </a:r>
            <a:r>
              <a:rPr kumimoji="1" lang="zh-CN" altLang="en-US" dirty="0"/>
              <a:t>框架组成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D57F4F-D0D8-2A4B-A0FD-B1DB531B1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5.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TestListener</a:t>
            </a:r>
            <a:r>
              <a:rPr kumimoji="1" lang="zh-CN" altLang="en-US" sz="2400" dirty="0"/>
              <a:t>：观察测试结果</a:t>
            </a:r>
            <a:endParaRPr kumimoji="1" lang="en-US" altLang="zh-CN" sz="2400" dirty="0"/>
          </a:p>
          <a:p>
            <a:r>
              <a:rPr kumimoji="1" lang="en-US" altLang="zh-CN" sz="2400" dirty="0" err="1"/>
              <a:t>TestListener</a:t>
            </a:r>
            <a:r>
              <a:rPr kumimoji="1" lang="zh-CN" altLang="en-US" sz="2400" dirty="0"/>
              <a:t>接口帮助对象获取</a:t>
            </a:r>
            <a:r>
              <a:rPr kumimoji="1" lang="en-US" altLang="zh-CN" sz="2400" dirty="0" err="1"/>
              <a:t>TestReult</a:t>
            </a:r>
            <a:r>
              <a:rPr kumimoji="1" lang="zh-CN" altLang="en-US" sz="2400" dirty="0"/>
              <a:t>并创建有用的测试报告。</a:t>
            </a:r>
            <a:r>
              <a:rPr kumimoji="1" lang="en-US" altLang="zh-CN" sz="2400" dirty="0" err="1"/>
              <a:t>TestResult</a:t>
            </a:r>
            <a:r>
              <a:rPr kumimoji="1" lang="zh-CN" altLang="en-US" sz="2400" dirty="0"/>
              <a:t>收集了关于测试的信息，</a:t>
            </a:r>
            <a:r>
              <a:rPr kumimoji="1" lang="en-US" altLang="zh-CN" sz="2400" dirty="0" err="1"/>
              <a:t>TestRunner</a:t>
            </a:r>
            <a:r>
              <a:rPr kumimoji="1" lang="zh-CN" altLang="en-US" sz="2400" dirty="0"/>
              <a:t>通过实现</a:t>
            </a:r>
            <a:r>
              <a:rPr kumimoji="1" lang="en-US" altLang="zh-CN" sz="2400" dirty="0" err="1"/>
              <a:t>TestListener</a:t>
            </a:r>
            <a:r>
              <a:rPr kumimoji="1" lang="zh-CN" altLang="en-US" sz="2400" dirty="0"/>
              <a:t>接口来报告这些信息。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00652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3"/>
    </mc:Choice>
    <mc:Fallback xmlns="">
      <p:transition spd="slow" advTm="105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8A7C41-466A-8741-A30D-91678C20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软件测试的原则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17F4C0-D3F6-A449-983B-207DF40A3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050792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sz="2600" dirty="0"/>
              <a:t>完全测试是不可能的。测试并不能找出所有错误。</a:t>
            </a:r>
            <a:endParaRPr kumimoji="1" lang="en-US" altLang="zh-CN" sz="2600" dirty="0"/>
          </a:p>
          <a:p>
            <a:r>
              <a:rPr kumimoji="1" lang="zh-CN" altLang="en-US" sz="2600" dirty="0"/>
              <a:t>测试中存在风险。</a:t>
            </a:r>
            <a:endParaRPr kumimoji="1" lang="en-US" altLang="zh-CN" sz="2600" dirty="0"/>
          </a:p>
          <a:p>
            <a:r>
              <a:rPr kumimoji="1" lang="zh-CN" altLang="en-US" sz="2600" dirty="0"/>
              <a:t>软件测试只能表示缺陷的存在，而不能证明软件产品已经没有缺陷。</a:t>
            </a:r>
            <a:endParaRPr kumimoji="1" lang="en-US" altLang="zh-CN" sz="2600" dirty="0"/>
          </a:p>
          <a:p>
            <a:r>
              <a:rPr kumimoji="1" lang="zh-CN" altLang="en-US" sz="2600" dirty="0"/>
              <a:t>软件产品中潜在的错误数与已发现的错误数成正比。</a:t>
            </a:r>
            <a:endParaRPr kumimoji="1" lang="en-US" altLang="zh-CN" sz="2600" dirty="0"/>
          </a:p>
          <a:p>
            <a:r>
              <a:rPr kumimoji="1" lang="zh-CN" altLang="en-US" sz="2600" dirty="0"/>
              <a:t>让不同的测试人员参与到测试工作中。</a:t>
            </a:r>
            <a:endParaRPr kumimoji="1" lang="en-US" altLang="zh-CN" sz="2600" dirty="0"/>
          </a:p>
          <a:p>
            <a:r>
              <a:rPr kumimoji="1" lang="zh-CN" altLang="en-US" sz="2600" dirty="0"/>
              <a:t>让开发小组和测试小组分立。</a:t>
            </a:r>
            <a:endParaRPr kumimoji="1" lang="en-US" altLang="zh-CN" sz="2600" dirty="0"/>
          </a:p>
          <a:p>
            <a:r>
              <a:rPr kumimoji="1" lang="zh-CN" altLang="en-US" sz="2600" dirty="0"/>
              <a:t>尽早并不断进行测试。</a:t>
            </a:r>
            <a:endParaRPr kumimoji="1" lang="en-US" altLang="zh-CN" sz="2600" dirty="0"/>
          </a:p>
          <a:p>
            <a:r>
              <a:rPr kumimoji="1" lang="zh-CN" altLang="en-US" sz="2600" dirty="0"/>
              <a:t>在设计测试用例时，应该包括输入数据和预期的输出结果两部分。</a:t>
            </a:r>
            <a:endParaRPr kumimoji="1" lang="en-US" altLang="zh-CN" sz="2600" dirty="0"/>
          </a:p>
          <a:p>
            <a:r>
              <a:rPr kumimoji="1" lang="zh-CN" altLang="en-US" sz="2600" dirty="0"/>
              <a:t>集中测试容易出错或错误较多的模块。</a:t>
            </a:r>
            <a:endParaRPr kumimoji="1" lang="en-US" altLang="zh-CN" sz="2600" dirty="0"/>
          </a:p>
          <a:p>
            <a:r>
              <a:rPr kumimoji="1" lang="zh-CN" altLang="en-US" sz="2600" dirty="0"/>
              <a:t>长期保留所有的测试用例。</a:t>
            </a:r>
            <a:endParaRPr kumimoji="1" lang="en-US" altLang="zh-CN" sz="26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912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92"/>
    </mc:Choice>
    <mc:Fallback xmlns="">
      <p:transition spd="slow" advTm="48692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5CFED-7EB2-D54B-8221-82D540D6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Assert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3E8EE6-18BF-AB40-8FF2-AB4F011D2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72281"/>
            <a:ext cx="10058400" cy="4050792"/>
          </a:xfrm>
        </p:spPr>
        <p:txBody>
          <a:bodyPr/>
          <a:lstStyle/>
          <a:p>
            <a:r>
              <a:rPr kumimoji="1" lang="en-US" altLang="zh-CN" dirty="0"/>
              <a:t>Assert</a:t>
            </a:r>
            <a:r>
              <a:rPr kumimoji="1" lang="zh-CN" altLang="en-US" dirty="0"/>
              <a:t>：断言类，它实现了动态测试最重要的内容：预测值和实际结果的比较。</a:t>
            </a:r>
            <a:endParaRPr kumimoji="1" lang="en-US" altLang="zh-CN" dirty="0"/>
          </a:p>
          <a:p>
            <a:r>
              <a:rPr kumimoji="1" lang="en-US" altLang="zh-CN" dirty="0"/>
              <a:t>Assert</a:t>
            </a:r>
            <a:r>
              <a:rPr kumimoji="1" lang="zh-CN" altLang="en-US" dirty="0"/>
              <a:t>有</a:t>
            </a:r>
            <a:r>
              <a:rPr kumimoji="1" lang="en-US" altLang="zh-CN" dirty="0"/>
              <a:t>8</a:t>
            </a:r>
            <a:r>
              <a:rPr kumimoji="1" lang="zh-CN" altLang="en-US" dirty="0"/>
              <a:t>个核心方法。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308D421-88B3-354C-9B47-6E94B7B84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905554"/>
              </p:ext>
            </p:extLst>
          </p:nvPr>
        </p:nvGraphicFramePr>
        <p:xfrm>
          <a:off x="842682" y="2853267"/>
          <a:ext cx="10865223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447">
                  <a:extLst>
                    <a:ext uri="{9D8B030D-6E8A-4147-A177-3AD203B41FA5}">
                      <a16:colId xmlns:a16="http://schemas.microsoft.com/office/drawing/2014/main" val="1760261814"/>
                    </a:ext>
                  </a:extLst>
                </a:gridCol>
                <a:gridCol w="8946776">
                  <a:extLst>
                    <a:ext uri="{9D8B030D-6E8A-4147-A177-3AD203B41FA5}">
                      <a16:colId xmlns:a16="http://schemas.microsoft.com/office/drawing/2014/main" val="1440266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87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assertTrue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断言条件为真，若不满足，方法抛出带有相应信息的</a:t>
                      </a:r>
                      <a:r>
                        <a:rPr lang="en-US" altLang="zh-CN" dirty="0" err="1"/>
                        <a:t>AssertionFailedError</a:t>
                      </a:r>
                      <a:r>
                        <a:rPr lang="zh-CN" altLang="en-US" dirty="0"/>
                        <a:t>异常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91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assertFalse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断言条件为假，若不满足，方法抛出带有相应信息的</a:t>
                      </a:r>
                      <a:r>
                        <a:rPr lang="en-US" altLang="zh-CN" dirty="0" err="1"/>
                        <a:t>AssertionFailedError</a:t>
                      </a:r>
                      <a:r>
                        <a:rPr lang="zh-CN" altLang="en-US" dirty="0"/>
                        <a:t>异常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011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assertEquals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断言两个对象相等，若不满足，方法抛出带有相应信息的</a:t>
                      </a:r>
                      <a:r>
                        <a:rPr lang="en-US" altLang="zh-CN" dirty="0" err="1"/>
                        <a:t>AssertionFailedError</a:t>
                      </a:r>
                      <a:r>
                        <a:rPr lang="zh-CN" altLang="en-US" dirty="0"/>
                        <a:t>异常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740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assertNotNull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断言对象不为</a:t>
                      </a:r>
                      <a:r>
                        <a:rPr lang="en-US" altLang="zh-CN" dirty="0"/>
                        <a:t>null</a:t>
                      </a:r>
                      <a:r>
                        <a:rPr lang="zh-CN" altLang="en-US" dirty="0"/>
                        <a:t>，若不满足，方法抛出带有相应信息的</a:t>
                      </a:r>
                      <a:r>
                        <a:rPr lang="en-US" altLang="zh-CN" dirty="0" err="1"/>
                        <a:t>AssertionFailedError</a:t>
                      </a:r>
                      <a:r>
                        <a:rPr lang="zh-CN" altLang="en-US" dirty="0"/>
                        <a:t>异常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41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assertNull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断言对象为</a:t>
                      </a:r>
                      <a:r>
                        <a:rPr lang="en-US" altLang="zh-CN" dirty="0"/>
                        <a:t>null</a:t>
                      </a:r>
                      <a:r>
                        <a:rPr lang="zh-CN" altLang="en-US" dirty="0"/>
                        <a:t>，若不满足，方法抛出带有相应信息的</a:t>
                      </a:r>
                      <a:r>
                        <a:rPr lang="en-US" altLang="zh-CN" dirty="0" err="1"/>
                        <a:t>AssertionFailedError</a:t>
                      </a:r>
                      <a:r>
                        <a:rPr lang="zh-CN" altLang="en-US" dirty="0"/>
                        <a:t>异常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670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assertSame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断言两个引用指向同一个对象，若不满足，方法抛出带有相应信息的</a:t>
                      </a:r>
                      <a:r>
                        <a:rPr lang="en-US" altLang="zh-CN" dirty="0" err="1"/>
                        <a:t>AssertionFailedError</a:t>
                      </a:r>
                      <a:r>
                        <a:rPr lang="zh-CN" altLang="en-US" dirty="0"/>
                        <a:t>异常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205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assertNotSame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断言两个引用指向不同的对象，若不满足，方法抛出带有相应信息的</a:t>
                      </a:r>
                      <a:r>
                        <a:rPr lang="en-US" altLang="zh-CN" dirty="0" err="1"/>
                        <a:t>AssertionFailedError</a:t>
                      </a:r>
                      <a:r>
                        <a:rPr lang="zh-CN" altLang="en-US" dirty="0"/>
                        <a:t>异常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62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fail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强制测试失败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581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59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20"/>
    </mc:Choice>
    <mc:Fallback xmlns="">
      <p:transition spd="slow" advTm="2762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D1B4E-B42A-ED45-920E-1A5138AB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Junit</a:t>
            </a:r>
            <a:r>
              <a:rPr kumimoji="1" lang="zh-CN" altLang="en-US" dirty="0"/>
              <a:t>框架总结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D95F18-8E32-2742-A64D-F6012C35E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>
                <a:solidFill>
                  <a:schemeClr val="accent5"/>
                </a:solidFill>
              </a:rPr>
              <a:t>我们重点关注</a:t>
            </a:r>
            <a:r>
              <a:rPr kumimoji="1" lang="en-US" altLang="zh-CN" sz="2400" dirty="0" err="1">
                <a:solidFill>
                  <a:schemeClr val="accent5"/>
                </a:solidFill>
              </a:rPr>
              <a:t>TestCase</a:t>
            </a:r>
            <a:r>
              <a:rPr kumimoji="1" lang="zh-CN" altLang="en-US" sz="2400" dirty="0">
                <a:solidFill>
                  <a:schemeClr val="accent5"/>
                </a:solidFill>
              </a:rPr>
              <a:t>类，它是测试运行</a:t>
            </a:r>
            <a:r>
              <a:rPr kumimoji="1" lang="zh-CN" altLang="en-US" sz="2400" dirty="0" smtClean="0">
                <a:solidFill>
                  <a:schemeClr val="accent5"/>
                </a:solidFill>
              </a:rPr>
              <a:t>的主体对象</a:t>
            </a:r>
            <a:r>
              <a:rPr kumimoji="1" lang="zh-CN" altLang="en-US" sz="2400" dirty="0">
                <a:solidFill>
                  <a:schemeClr val="accent5"/>
                </a:solidFill>
              </a:rPr>
              <a:t>，测试类都要继承</a:t>
            </a:r>
            <a:r>
              <a:rPr kumimoji="1" lang="en-US" altLang="zh-CN" sz="2400" dirty="0" err="1">
                <a:solidFill>
                  <a:schemeClr val="accent5"/>
                </a:solidFill>
              </a:rPr>
              <a:t>TestCase</a:t>
            </a:r>
            <a:r>
              <a:rPr kumimoji="1" lang="zh-CN" altLang="en-US" sz="2400" dirty="0">
                <a:solidFill>
                  <a:schemeClr val="accent5"/>
                </a:solidFill>
              </a:rPr>
              <a:t>。</a:t>
            </a:r>
            <a:endParaRPr kumimoji="1" lang="en-US" altLang="zh-CN" sz="2400" dirty="0">
              <a:solidFill>
                <a:schemeClr val="accent5"/>
              </a:solidFill>
            </a:endParaRPr>
          </a:p>
          <a:p>
            <a:r>
              <a:rPr kumimoji="1" lang="zh-CN" altLang="en-US" sz="2400" dirty="0">
                <a:solidFill>
                  <a:schemeClr val="accent5"/>
                </a:solidFill>
              </a:rPr>
              <a:t>测试结果的判定有断言类</a:t>
            </a:r>
            <a:r>
              <a:rPr kumimoji="1" lang="en-US" altLang="zh-CN" sz="2400" dirty="0">
                <a:solidFill>
                  <a:schemeClr val="accent5"/>
                </a:solidFill>
              </a:rPr>
              <a:t>Assert</a:t>
            </a:r>
            <a:r>
              <a:rPr kumimoji="1" lang="zh-CN" altLang="en-US" sz="2400" dirty="0">
                <a:solidFill>
                  <a:schemeClr val="accent5"/>
                </a:solidFill>
              </a:rPr>
              <a:t>来实现，依据断言语句的执行结果来判断是否存在软件缺陷。</a:t>
            </a:r>
            <a:endParaRPr kumimoji="1" lang="en-US" altLang="zh-CN" sz="2400" dirty="0">
              <a:solidFill>
                <a:schemeClr val="accent5"/>
              </a:solidFill>
            </a:endParaRPr>
          </a:p>
          <a:p>
            <a:r>
              <a:rPr kumimoji="1" lang="en-US" altLang="zh-CN" sz="2400" dirty="0" err="1"/>
              <a:t>TestSuite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Test</a:t>
            </a:r>
            <a:r>
              <a:rPr kumimoji="1" lang="zh-CN" altLang="en-US" sz="2400" dirty="0"/>
              <a:t>以</a:t>
            </a:r>
            <a:r>
              <a:rPr kumimoji="1" lang="en-US" altLang="zh-CN" sz="2400" dirty="0"/>
              <a:t>Composite</a:t>
            </a:r>
            <a:r>
              <a:rPr kumimoji="1" lang="zh-CN" altLang="en-US" sz="2400" dirty="0"/>
              <a:t>模式（树形结构）来组织测试类</a:t>
            </a:r>
            <a:r>
              <a:rPr kumimoji="1" lang="en-US" altLang="zh-CN" sz="2400" dirty="0" err="1"/>
              <a:t>TestCase</a:t>
            </a:r>
            <a:r>
              <a:rPr kumimoji="1" lang="zh-CN" altLang="en-US" sz="2400" dirty="0"/>
              <a:t>。</a:t>
            </a:r>
            <a:endParaRPr kumimoji="1" lang="en-US" altLang="zh-CN" sz="2400" dirty="0"/>
          </a:p>
          <a:p>
            <a:r>
              <a:rPr kumimoji="1" lang="en-US" altLang="zh-CN" sz="2400" dirty="0" err="1"/>
              <a:t>TestRunner</a:t>
            </a:r>
            <a:r>
              <a:rPr kumimoji="1" lang="zh-CN" altLang="en-US" sz="2400" dirty="0"/>
              <a:t>负责运行</a:t>
            </a:r>
            <a:r>
              <a:rPr kumimoji="1" lang="en-US" altLang="zh-CN" sz="2400" dirty="0" err="1"/>
              <a:t>TestSuite</a:t>
            </a:r>
            <a:r>
              <a:rPr kumimoji="1" lang="zh-CN" altLang="en-US" sz="2400" dirty="0"/>
              <a:t>，它提供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种模式。</a:t>
            </a:r>
            <a:endParaRPr kumimoji="1" lang="en-US" altLang="zh-CN" sz="2400" dirty="0"/>
          </a:p>
          <a:p>
            <a:r>
              <a:rPr kumimoji="1" lang="en-US" altLang="zh-CN" sz="2400" dirty="0" err="1"/>
              <a:t>TestResult</a:t>
            </a:r>
            <a:r>
              <a:rPr kumimoji="1" lang="zh-CN" altLang="en-US" sz="2400" dirty="0"/>
              <a:t>负责收集测试相关信息。</a:t>
            </a:r>
            <a:endParaRPr kumimoji="1" lang="en-US" altLang="zh-CN" sz="2400" dirty="0"/>
          </a:p>
          <a:p>
            <a:r>
              <a:rPr kumimoji="1" lang="en-US" altLang="zh-CN" sz="2400" dirty="0" err="1"/>
              <a:t>TestListener</a:t>
            </a:r>
            <a:r>
              <a:rPr kumimoji="1" lang="zh-CN" altLang="en-US" sz="2400" dirty="0"/>
              <a:t>帮助对象获取</a:t>
            </a:r>
            <a:r>
              <a:rPr kumimoji="1" lang="en-US" altLang="zh-CN" sz="2400" dirty="0" err="1"/>
              <a:t>TestResult</a:t>
            </a:r>
            <a:r>
              <a:rPr kumimoji="1" lang="zh-CN" altLang="en-US" sz="2400" dirty="0"/>
              <a:t>并创建有用的测试报告。</a:t>
            </a:r>
          </a:p>
        </p:txBody>
      </p:sp>
    </p:spTree>
    <p:extLst>
      <p:ext uri="{BB962C8B-B14F-4D97-AF65-F5344CB8AC3E}">
        <p14:creationId xmlns:p14="http://schemas.microsoft.com/office/powerpoint/2010/main" val="78976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80"/>
    </mc:Choice>
    <mc:Fallback xmlns="">
      <p:transition spd="slow" advTm="5548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94359-2B49-F542-9FF6-F4CE0C44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作业</a:t>
            </a:r>
            <a:r>
              <a:rPr kumimoji="1" lang="en-US" altLang="zh-CN" dirty="0"/>
              <a:t>1</a:t>
            </a:r>
            <a:r>
              <a:rPr kumimoji="1" lang="zh-CN" altLang="en-US" dirty="0"/>
              <a:t>（三角形类型判断）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FFDFB4-52DD-6840-9969-A926A6B9C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 smtClean="0"/>
              <a:t>编写</a:t>
            </a:r>
            <a:r>
              <a:rPr lang="zh-CN" altLang="en-US" sz="3200" dirty="0"/>
              <a:t>实现并做黑盒（等价类划分）与白盒测试（分支覆盖）（</a:t>
            </a:r>
            <a:r>
              <a:rPr lang="en-US" altLang="zh-CN" sz="3200" dirty="0"/>
              <a:t>Java</a:t>
            </a:r>
            <a:r>
              <a:rPr lang="zh-CN" altLang="en-US" sz="3200" dirty="0"/>
              <a:t>可使用</a:t>
            </a:r>
            <a:r>
              <a:rPr lang="en-US" altLang="zh-CN" sz="3200" dirty="0"/>
              <a:t>JUnit</a:t>
            </a:r>
            <a:r>
              <a:rPr lang="zh-CN" altLang="en-US" sz="3200" dirty="0"/>
              <a:t>、</a:t>
            </a:r>
            <a:r>
              <a:rPr lang="en-US" altLang="zh-CN" sz="3200" dirty="0"/>
              <a:t>C#</a:t>
            </a:r>
            <a:r>
              <a:rPr lang="zh-CN" altLang="en-US" sz="3200" dirty="0"/>
              <a:t>可使用</a:t>
            </a:r>
            <a:r>
              <a:rPr lang="en-US" altLang="zh-CN" sz="3200" dirty="0" err="1"/>
              <a:t>NUnit</a:t>
            </a:r>
            <a:r>
              <a:rPr lang="zh-CN" altLang="en-US" sz="3200" dirty="0"/>
              <a:t>，也可请自行选择测试框架）</a:t>
            </a:r>
            <a:endParaRPr lang="en-US" altLang="zh-CN" sz="3200" dirty="0"/>
          </a:p>
          <a:p>
            <a:r>
              <a:rPr lang="zh-CN" altLang="en-US" sz="3200" dirty="0"/>
              <a:t>制造一个能被自己的测试发现的缺陷，然后重新</a:t>
            </a:r>
            <a:r>
              <a:rPr lang="zh-CN" altLang="en-US" sz="3200" dirty="0" smtClean="0"/>
              <a:t>运行测试</a:t>
            </a:r>
            <a:endParaRPr lang="en-US" altLang="zh-CN" sz="3200" dirty="0" smtClean="0"/>
          </a:p>
          <a:p>
            <a:r>
              <a:rPr lang="en-US" altLang="zh-CN" sz="3200" dirty="0">
                <a:hlinkClick r:id="rId2"/>
              </a:rPr>
              <a:t>https://accoding.cn/problem/964/index</a:t>
            </a:r>
            <a:endParaRPr lang="en-US" altLang="zh-CN" sz="3200" dirty="0"/>
          </a:p>
          <a:p>
            <a:r>
              <a:rPr lang="zh-CN" altLang="en-US" sz="3200" strike="sngStrike" dirty="0"/>
              <a:t>建议先把这道题过了再做</a:t>
            </a:r>
            <a:endParaRPr lang="en-US" altLang="zh-CN" sz="3200" strike="sngStrike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6887" b="1"/>
          <a:stretch/>
        </p:blipFill>
        <p:spPr>
          <a:xfrm>
            <a:off x="8839619" y="5572159"/>
            <a:ext cx="3352381" cy="128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9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68"/>
    </mc:Choice>
    <mc:Fallback xmlns="">
      <p:transition spd="slow" advTm="61068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B3CB3-1E3D-E545-AD47-420D1539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作业要求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10AA71-4D66-1F4C-A2C5-5396EE95A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要求提交的内容</a:t>
            </a:r>
            <a:r>
              <a:rPr lang="en-US" altLang="zh-CN" sz="2800" dirty="0"/>
              <a:t>——</a:t>
            </a:r>
            <a:r>
              <a:rPr lang="zh-CN" altLang="en-US" sz="2800" b="1" dirty="0"/>
              <a:t>测试报告</a:t>
            </a:r>
            <a:r>
              <a:rPr lang="zh-CN" altLang="en-US" sz="2800" dirty="0"/>
              <a:t>（</a:t>
            </a:r>
            <a:r>
              <a:rPr lang="zh-CN" altLang="en-US" sz="2800" b="1" dirty="0"/>
              <a:t>需包含以下全部内容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800" dirty="0"/>
              <a:t>黑盒测试等价类划分表</a:t>
            </a:r>
            <a:endParaRPr lang="en-US" altLang="zh-CN" sz="2800" dirty="0"/>
          </a:p>
          <a:p>
            <a:pPr lvl="1"/>
            <a:r>
              <a:rPr lang="zh-CN" altLang="en-US" sz="2800" dirty="0"/>
              <a:t>白盒测试中代码</a:t>
            </a:r>
            <a:r>
              <a:rPr lang="en-US" altLang="zh-CN" sz="2800" dirty="0"/>
              <a:t>/</a:t>
            </a:r>
            <a:r>
              <a:rPr lang="zh-CN" altLang="en-US" sz="2800" dirty="0"/>
              <a:t>伪代码</a:t>
            </a:r>
            <a:r>
              <a:rPr lang="en-US" altLang="zh-CN" sz="2800" dirty="0"/>
              <a:t>/</a:t>
            </a:r>
            <a:r>
              <a:rPr lang="zh-CN" altLang="en-US" sz="2800" dirty="0"/>
              <a:t>流程图（至少一个）的分支标注以及分支覆盖表</a:t>
            </a:r>
            <a:endParaRPr lang="en-US" altLang="zh-CN" sz="2800" dirty="0"/>
          </a:p>
          <a:p>
            <a:pPr lvl="1"/>
            <a:r>
              <a:rPr lang="zh-CN" altLang="en-US" sz="2800" dirty="0"/>
              <a:t>黑盒测试用例列表</a:t>
            </a:r>
            <a:endParaRPr lang="en-US" altLang="zh-CN" sz="2800" dirty="0"/>
          </a:p>
          <a:p>
            <a:pPr lvl="1"/>
            <a:r>
              <a:rPr lang="zh-CN" altLang="en-US" sz="2800" dirty="0"/>
              <a:t>白盒测试用例列表</a:t>
            </a:r>
            <a:endParaRPr lang="en-US" altLang="zh-CN" sz="2800" dirty="0"/>
          </a:p>
          <a:p>
            <a:pPr lvl="1"/>
            <a:r>
              <a:rPr lang="zh-CN" altLang="en-US" sz="2800" dirty="0"/>
              <a:t>正确实现的黑盒、白盒测试用例执行结果截图</a:t>
            </a:r>
            <a:endParaRPr lang="en-US" altLang="zh-CN" sz="2800" dirty="0"/>
          </a:p>
          <a:p>
            <a:pPr lvl="1"/>
            <a:r>
              <a:rPr lang="zh-CN" altLang="en-US" sz="2800" dirty="0"/>
              <a:t>带缺陷实现的黑盒、白盒测试用例执行结果截图</a:t>
            </a:r>
          </a:p>
        </p:txBody>
      </p:sp>
    </p:spTree>
    <p:extLst>
      <p:ext uri="{BB962C8B-B14F-4D97-AF65-F5344CB8AC3E}">
        <p14:creationId xmlns:p14="http://schemas.microsoft.com/office/powerpoint/2010/main" val="208751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43"/>
    </mc:Choice>
    <mc:Fallback xmlns="">
      <p:transition spd="slow" advTm="52643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87A95-5369-7D41-80A8-0E1765AF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作业要求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87983-D83D-DC40-BD22-F320DEC09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将作业</a:t>
            </a:r>
            <a:r>
              <a: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提交到云平台（时间以云平台为准）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文档命名格式：学号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软工第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次上机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的位置使用阿拉伯数字（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35644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1"/>
    </mc:Choice>
    <mc:Fallback xmlns="">
      <p:transition spd="slow" advTm="2311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idea</a:t>
            </a:r>
            <a:r>
              <a:rPr lang="zh-CN" altLang="en-US" dirty="0" smtClean="0"/>
              <a:t>中使用</a:t>
            </a:r>
            <a:r>
              <a:rPr lang="en-US" altLang="zh-CN" dirty="0" smtClean="0"/>
              <a:t>Junit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新建</a:t>
            </a:r>
            <a:r>
              <a:rPr lang="en-US" altLang="zh-CN" dirty="0" err="1" smtClean="0"/>
              <a:t>src</a:t>
            </a:r>
            <a:r>
              <a:rPr lang="zh-CN" altLang="en-US" dirty="0" smtClean="0"/>
              <a:t>同级目录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，右键设置为测试根目录</a:t>
            </a:r>
            <a:endParaRPr lang="en-US" altLang="zh-CN" dirty="0" smtClean="0"/>
          </a:p>
          <a:p>
            <a:r>
              <a:rPr lang="zh-CN" altLang="en-US" dirty="0" smtClean="0"/>
              <a:t>设置成功后</a:t>
            </a:r>
            <a:r>
              <a:rPr lang="en-US" altLang="zh-CN" dirty="0" smtClean="0">
                <a:solidFill>
                  <a:srgbClr val="00B050"/>
                </a:solidFill>
              </a:rPr>
              <a:t>test</a:t>
            </a:r>
            <a:r>
              <a:rPr lang="zh-CN" altLang="en-US" dirty="0" smtClean="0">
                <a:solidFill>
                  <a:srgbClr val="00B050"/>
                </a:solidFill>
              </a:rPr>
              <a:t>会变绿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242" y="631989"/>
            <a:ext cx="5117960" cy="624800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85538" y="1294125"/>
            <a:ext cx="572757" cy="242567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544" y="5971265"/>
            <a:ext cx="2295238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1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49"/>
    </mc:Choice>
    <mc:Fallback xmlns="">
      <p:transition spd="slow" advTm="34949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idea</a:t>
            </a:r>
            <a:r>
              <a:rPr lang="zh-CN" altLang="en-US" dirty="0" smtClean="0"/>
              <a:t>中使用</a:t>
            </a:r>
            <a:r>
              <a:rPr lang="en-US" altLang="zh-CN" dirty="0" smtClean="0"/>
              <a:t>Junit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光标选中主类 </a:t>
            </a:r>
            <a:r>
              <a:rPr lang="en-US" altLang="zh-CN" dirty="0" smtClean="0"/>
              <a:t>public class Main</a:t>
            </a:r>
          </a:p>
          <a:p>
            <a:r>
              <a:rPr lang="en-US" altLang="zh-CN" dirty="0" smtClean="0"/>
              <a:t>Navigate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en-US" altLang="zh-CN" dirty="0" smtClean="0"/>
              <a:t>Test</a:t>
            </a:r>
          </a:p>
          <a:p>
            <a:r>
              <a:rPr lang="zh-CN" altLang="en-US" dirty="0" smtClean="0"/>
              <a:t>或使用快捷键 </a:t>
            </a:r>
            <a:r>
              <a:rPr lang="en-US" altLang="zh-CN" dirty="0" err="1" smtClean="0"/>
              <a:t>Alt+Enter</a:t>
            </a:r>
            <a:r>
              <a:rPr lang="en-US" altLang="zh-CN" dirty="0" smtClean="0"/>
              <a:t> </a:t>
            </a:r>
            <a:r>
              <a:rPr lang="en-US" altLang="zh-CN" dirty="0" smtClean="0">
                <a:sym typeface="Wingdings" panose="05000000000000000000" pitchFamily="2" charset="2"/>
              </a:rPr>
              <a:t> Create Test</a:t>
            </a:r>
            <a:endParaRPr lang="en-US" altLang="zh-CN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564" y="309226"/>
            <a:ext cx="3000000" cy="37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326" y="4039436"/>
            <a:ext cx="2904762" cy="7333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564" y="5149544"/>
            <a:ext cx="2619048" cy="1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9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1"/>
    </mc:Choice>
    <mc:Fallback xmlns="">
      <p:transition spd="slow" advTm="1051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idea</a:t>
            </a:r>
            <a:r>
              <a:rPr lang="zh-CN" altLang="en-US" dirty="0" smtClean="0"/>
              <a:t>中使用</a:t>
            </a:r>
            <a:r>
              <a:rPr lang="en-US" altLang="zh-CN" dirty="0" smtClean="0"/>
              <a:t>Junit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可以给</a:t>
            </a:r>
            <a:r>
              <a:rPr lang="zh-CN" altLang="en-US" dirty="0"/>
              <a:t>测试</a:t>
            </a:r>
            <a:r>
              <a:rPr lang="zh-CN" altLang="en-US" dirty="0" smtClean="0"/>
              <a:t>文件</a:t>
            </a:r>
            <a:r>
              <a:rPr lang="zh-CN" altLang="en-US" dirty="0"/>
              <a:t>改</a:t>
            </a:r>
            <a:r>
              <a:rPr lang="zh-CN" altLang="en-US" dirty="0" smtClean="0"/>
              <a:t>名字</a:t>
            </a:r>
            <a:endParaRPr lang="en-US" altLang="zh-CN" dirty="0" smtClean="0"/>
          </a:p>
          <a:p>
            <a:r>
              <a:rPr lang="zh-CN" altLang="en-US" dirty="0" smtClean="0"/>
              <a:t>选择要使用的测试框架，点击</a:t>
            </a:r>
            <a:r>
              <a:rPr lang="en-US" altLang="zh-CN" dirty="0" smtClean="0"/>
              <a:t>fix</a:t>
            </a:r>
            <a:r>
              <a:rPr lang="zh-CN" altLang="en-US" dirty="0"/>
              <a:t>导</a:t>
            </a:r>
            <a:r>
              <a:rPr lang="zh-CN" altLang="en-US" dirty="0" smtClean="0"/>
              <a:t>入库</a:t>
            </a:r>
            <a:endParaRPr lang="en-US" altLang="zh-CN" dirty="0"/>
          </a:p>
          <a:p>
            <a:r>
              <a:rPr lang="zh-CN" altLang="en-US" dirty="0" smtClean="0"/>
              <a:t>导入成功后</a:t>
            </a:r>
            <a:r>
              <a:rPr lang="en-US" altLang="zh-CN" dirty="0" smtClean="0"/>
              <a:t>OK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746" y="1335024"/>
            <a:ext cx="4304762" cy="51809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744199" y="1974501"/>
            <a:ext cx="914400" cy="396910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267091" y="1741880"/>
            <a:ext cx="894304" cy="318032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08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idea</a:t>
            </a:r>
            <a:r>
              <a:rPr lang="zh-CN" altLang="en-US" dirty="0" smtClean="0"/>
              <a:t>中使用</a:t>
            </a:r>
            <a:r>
              <a:rPr lang="en-US" altLang="zh-CN" dirty="0" smtClean="0"/>
              <a:t>Junit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编写测试完成后在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目录上右键，运行所有测试</a:t>
            </a:r>
            <a:endParaRPr lang="en-US" altLang="zh-CN" dirty="0" smtClean="0"/>
          </a:p>
          <a:p>
            <a:r>
              <a:rPr lang="zh-CN" altLang="en-US" dirty="0" smtClean="0"/>
              <a:t>或在单个文件上右键运行单组测试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831" y="0"/>
            <a:ext cx="3730169" cy="42504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830" y="3097551"/>
            <a:ext cx="3796093" cy="376044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126414" y="3597310"/>
            <a:ext cx="1153050" cy="291402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982954" y="6581670"/>
            <a:ext cx="1271955" cy="267956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745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idea</a:t>
            </a:r>
            <a:r>
              <a:rPr lang="zh-CN" altLang="en-US" dirty="0" smtClean="0"/>
              <a:t>中使用</a:t>
            </a:r>
            <a:r>
              <a:rPr lang="en-US" altLang="zh-CN" dirty="0" smtClean="0"/>
              <a:t>Junit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显示运行测试结果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06" y="3795074"/>
            <a:ext cx="8133333" cy="11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06" y="5269325"/>
            <a:ext cx="8704762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4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1D7FD-6CD6-E649-9C6B-76809C2A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软件测试的分类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0520EEF5-D349-8E46-882A-78B4F5EEC26F}"/>
              </a:ext>
            </a:extLst>
          </p:cNvPr>
          <p:cNvSpPr/>
          <p:nvPr/>
        </p:nvSpPr>
        <p:spPr>
          <a:xfrm>
            <a:off x="1069848" y="2093976"/>
            <a:ext cx="1923393" cy="756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时间阶段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C2CB5E9C-7FB9-2C40-A0DD-C2CBBA055A25}"/>
              </a:ext>
            </a:extLst>
          </p:cNvPr>
          <p:cNvSpPr/>
          <p:nvPr/>
        </p:nvSpPr>
        <p:spPr>
          <a:xfrm>
            <a:off x="3555544" y="2093976"/>
            <a:ext cx="1923393" cy="756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是否运行程序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3AAE421-250A-AE42-9BF9-385F6FABFB0D}"/>
              </a:ext>
            </a:extLst>
          </p:cNvPr>
          <p:cNvSpPr/>
          <p:nvPr/>
        </p:nvSpPr>
        <p:spPr>
          <a:xfrm>
            <a:off x="6041240" y="2093976"/>
            <a:ext cx="1923393" cy="756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是否查看源码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D7E6A0AF-69CF-E249-8D5D-D5A668481B8D}"/>
              </a:ext>
            </a:extLst>
          </p:cNvPr>
          <p:cNvSpPr/>
          <p:nvPr/>
        </p:nvSpPr>
        <p:spPr>
          <a:xfrm>
            <a:off x="8526936" y="2093976"/>
            <a:ext cx="1923393" cy="756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质量因素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3FE08C9-3035-874A-ACF1-40353B06428E}"/>
              </a:ext>
            </a:extLst>
          </p:cNvPr>
          <p:cNvSpPr/>
          <p:nvPr/>
        </p:nvSpPr>
        <p:spPr>
          <a:xfrm>
            <a:off x="1707931" y="3041278"/>
            <a:ext cx="1285310" cy="590995"/>
          </a:xfrm>
          <a:prstGeom prst="roundRect">
            <a:avLst/>
          </a:prstGeom>
          <a:solidFill>
            <a:srgbClr val="64B4A3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单元测试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3E5BBE9-1547-524F-872E-188836F55700}"/>
              </a:ext>
            </a:extLst>
          </p:cNvPr>
          <p:cNvSpPr/>
          <p:nvPr/>
        </p:nvSpPr>
        <p:spPr>
          <a:xfrm>
            <a:off x="1707931" y="3822831"/>
            <a:ext cx="1285310" cy="5909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集成测试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1FF81A6-86AD-EB42-AC28-E4BAF093C55F}"/>
              </a:ext>
            </a:extLst>
          </p:cNvPr>
          <p:cNvSpPr/>
          <p:nvPr/>
        </p:nvSpPr>
        <p:spPr>
          <a:xfrm>
            <a:off x="1707931" y="4604384"/>
            <a:ext cx="1285310" cy="5909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系统测试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EBF78C2-F5E3-324C-846B-8BFA6B507DF1}"/>
              </a:ext>
            </a:extLst>
          </p:cNvPr>
          <p:cNvSpPr/>
          <p:nvPr/>
        </p:nvSpPr>
        <p:spPr>
          <a:xfrm>
            <a:off x="1707931" y="5385937"/>
            <a:ext cx="1285310" cy="5909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验收测试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BB3B6D2-5A4F-BD44-9178-2798D4752316}"/>
              </a:ext>
            </a:extLst>
          </p:cNvPr>
          <p:cNvSpPr/>
          <p:nvPr/>
        </p:nvSpPr>
        <p:spPr>
          <a:xfrm>
            <a:off x="4193627" y="3041277"/>
            <a:ext cx="1285310" cy="5909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静态测试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5155B6C3-37FF-EA4B-80BA-11638C3B51AF}"/>
              </a:ext>
            </a:extLst>
          </p:cNvPr>
          <p:cNvSpPr/>
          <p:nvPr/>
        </p:nvSpPr>
        <p:spPr>
          <a:xfrm>
            <a:off x="4193627" y="3822829"/>
            <a:ext cx="1285310" cy="5909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动态测试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AD03464A-7AB6-C140-ACC4-180B68BD568E}"/>
              </a:ext>
            </a:extLst>
          </p:cNvPr>
          <p:cNvSpPr/>
          <p:nvPr/>
        </p:nvSpPr>
        <p:spPr>
          <a:xfrm>
            <a:off x="6679323" y="3822829"/>
            <a:ext cx="1285310" cy="590995"/>
          </a:xfrm>
          <a:prstGeom prst="roundRect">
            <a:avLst/>
          </a:prstGeom>
          <a:solidFill>
            <a:srgbClr val="64B4A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白盒测试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CA1F5A89-F51B-FE48-860B-4AB79EEB6E02}"/>
              </a:ext>
            </a:extLst>
          </p:cNvPr>
          <p:cNvSpPr/>
          <p:nvPr/>
        </p:nvSpPr>
        <p:spPr>
          <a:xfrm>
            <a:off x="6679323" y="3041276"/>
            <a:ext cx="1285310" cy="590995"/>
          </a:xfrm>
          <a:prstGeom prst="roundRect">
            <a:avLst/>
          </a:prstGeom>
          <a:solidFill>
            <a:srgbClr val="64B4A3"/>
          </a:solidFill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黑盒测试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23D39581-16C3-AB46-9FB3-03F87918935B}"/>
              </a:ext>
            </a:extLst>
          </p:cNvPr>
          <p:cNvSpPr/>
          <p:nvPr/>
        </p:nvSpPr>
        <p:spPr>
          <a:xfrm>
            <a:off x="9002110" y="3118111"/>
            <a:ext cx="1448219" cy="4744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功能测试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27705428-F422-914F-A998-377CCC05BA6C}"/>
              </a:ext>
            </a:extLst>
          </p:cNvPr>
          <p:cNvSpPr/>
          <p:nvPr/>
        </p:nvSpPr>
        <p:spPr>
          <a:xfrm>
            <a:off x="9002110" y="3822826"/>
            <a:ext cx="1448219" cy="4496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可靠性测试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35CB6BEC-AE5E-164A-8F10-8EDF3C0ABC39}"/>
              </a:ext>
            </a:extLst>
          </p:cNvPr>
          <p:cNvSpPr/>
          <p:nvPr/>
        </p:nvSpPr>
        <p:spPr>
          <a:xfrm>
            <a:off x="9002109" y="4502736"/>
            <a:ext cx="1448219" cy="4496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可用性测试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020804C0-1858-9B4A-BBF1-F5F810DCE8E0}"/>
              </a:ext>
            </a:extLst>
          </p:cNvPr>
          <p:cNvSpPr/>
          <p:nvPr/>
        </p:nvSpPr>
        <p:spPr>
          <a:xfrm>
            <a:off x="9002109" y="5182646"/>
            <a:ext cx="1448219" cy="4496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性能测试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802D860-AC70-6D45-BC30-195988C1C51D}"/>
              </a:ext>
            </a:extLst>
          </p:cNvPr>
          <p:cNvSpPr/>
          <p:nvPr/>
        </p:nvSpPr>
        <p:spPr>
          <a:xfrm>
            <a:off x="9002108" y="5862556"/>
            <a:ext cx="1448219" cy="4496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安全性测试</a:t>
            </a:r>
          </a:p>
        </p:txBody>
      </p:sp>
      <p:cxnSp>
        <p:nvCxnSpPr>
          <p:cNvPr id="23" name="肘形连接符 22">
            <a:extLst>
              <a:ext uri="{FF2B5EF4-FFF2-40B4-BE49-F238E27FC236}">
                <a16:creationId xmlns:a16="http://schemas.microsoft.com/office/drawing/2014/main" id="{FF5EC213-5513-C84C-BBB3-2F2756C05047}"/>
              </a:ext>
            </a:extLst>
          </p:cNvPr>
          <p:cNvCxnSpPr>
            <a:cxnSpLocks/>
            <a:stCxn id="4" idx="1"/>
            <a:endCxn id="9" idx="1"/>
          </p:cNvCxnSpPr>
          <p:nvPr/>
        </p:nvCxnSpPr>
        <p:spPr>
          <a:xfrm rot="10800000" flipH="1" flipV="1">
            <a:off x="1069847" y="2472348"/>
            <a:ext cx="638083" cy="864428"/>
          </a:xfrm>
          <a:prstGeom prst="bentConnector3">
            <a:avLst>
              <a:gd name="adj1" fmla="val 5559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050A3986-2613-2A44-B2D1-D2543A54FF5A}"/>
              </a:ext>
            </a:extLst>
          </p:cNvPr>
          <p:cNvCxnSpPr>
            <a:cxnSpLocks/>
            <a:stCxn id="9" idx="1"/>
            <a:endCxn id="10" idx="1"/>
          </p:cNvCxnSpPr>
          <p:nvPr/>
        </p:nvCxnSpPr>
        <p:spPr>
          <a:xfrm rot="10800000" flipV="1">
            <a:off x="1707931" y="3336775"/>
            <a:ext cx="12700" cy="781553"/>
          </a:xfrm>
          <a:prstGeom prst="bentConnector3">
            <a:avLst>
              <a:gd name="adj1" fmla="val 22965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>
            <a:extLst>
              <a:ext uri="{FF2B5EF4-FFF2-40B4-BE49-F238E27FC236}">
                <a16:creationId xmlns:a16="http://schemas.microsoft.com/office/drawing/2014/main" id="{73A0F8AB-43D4-6742-A008-4F6BBE7EFBC8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V="1">
            <a:off x="1707931" y="4118328"/>
            <a:ext cx="12700" cy="781553"/>
          </a:xfrm>
          <a:prstGeom prst="bentConnector3">
            <a:avLst>
              <a:gd name="adj1" fmla="val 22965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>
            <a:extLst>
              <a:ext uri="{FF2B5EF4-FFF2-40B4-BE49-F238E27FC236}">
                <a16:creationId xmlns:a16="http://schemas.microsoft.com/office/drawing/2014/main" id="{A8D8AE9E-A60F-6E43-96D5-26969D5DA1A5}"/>
              </a:ext>
            </a:extLst>
          </p:cNvPr>
          <p:cNvCxnSpPr>
            <a:cxnSpLocks/>
            <a:stCxn id="11" idx="1"/>
            <a:endCxn id="12" idx="1"/>
          </p:cNvCxnSpPr>
          <p:nvPr/>
        </p:nvCxnSpPr>
        <p:spPr>
          <a:xfrm rot="10800000" flipV="1">
            <a:off x="1707931" y="4899881"/>
            <a:ext cx="12700" cy="781553"/>
          </a:xfrm>
          <a:prstGeom prst="bentConnector3">
            <a:avLst>
              <a:gd name="adj1" fmla="val 230232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>
            <a:extLst>
              <a:ext uri="{FF2B5EF4-FFF2-40B4-BE49-F238E27FC236}">
                <a16:creationId xmlns:a16="http://schemas.microsoft.com/office/drawing/2014/main" id="{696944BD-036E-854C-AE49-F1DBBCEC3D2A}"/>
              </a:ext>
            </a:extLst>
          </p:cNvPr>
          <p:cNvCxnSpPr>
            <a:cxnSpLocks/>
            <a:stCxn id="6" idx="1"/>
            <a:endCxn id="13" idx="1"/>
          </p:cNvCxnSpPr>
          <p:nvPr/>
        </p:nvCxnSpPr>
        <p:spPr>
          <a:xfrm rot="10800000" flipH="1" flipV="1">
            <a:off x="3555543" y="2472347"/>
            <a:ext cx="638083" cy="864427"/>
          </a:xfrm>
          <a:prstGeom prst="bentConnector3">
            <a:avLst>
              <a:gd name="adj1" fmla="val 3416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>
            <a:extLst>
              <a:ext uri="{FF2B5EF4-FFF2-40B4-BE49-F238E27FC236}">
                <a16:creationId xmlns:a16="http://schemas.microsoft.com/office/drawing/2014/main" id="{B47530A5-9B21-3D4E-9166-910156424463}"/>
              </a:ext>
            </a:extLst>
          </p:cNvPr>
          <p:cNvCxnSpPr>
            <a:cxnSpLocks/>
            <a:stCxn id="13" idx="1"/>
            <a:endCxn id="14" idx="1"/>
          </p:cNvCxnSpPr>
          <p:nvPr/>
        </p:nvCxnSpPr>
        <p:spPr>
          <a:xfrm rot="10800000" flipV="1">
            <a:off x="4193627" y="3336775"/>
            <a:ext cx="12700" cy="781552"/>
          </a:xfrm>
          <a:prstGeom prst="bentConnector3">
            <a:avLst>
              <a:gd name="adj1" fmla="val 33906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>
            <a:extLst>
              <a:ext uri="{FF2B5EF4-FFF2-40B4-BE49-F238E27FC236}">
                <a16:creationId xmlns:a16="http://schemas.microsoft.com/office/drawing/2014/main" id="{0501F23E-61A0-8848-8E12-7ABD043DD48E}"/>
              </a:ext>
            </a:extLst>
          </p:cNvPr>
          <p:cNvCxnSpPr>
            <a:stCxn id="7" idx="1"/>
            <a:endCxn id="16" idx="1"/>
          </p:cNvCxnSpPr>
          <p:nvPr/>
        </p:nvCxnSpPr>
        <p:spPr>
          <a:xfrm rot="10800000" flipH="1" flipV="1">
            <a:off x="6041239" y="2472348"/>
            <a:ext cx="638083" cy="864426"/>
          </a:xfrm>
          <a:prstGeom prst="bentConnector3">
            <a:avLst>
              <a:gd name="adj1" fmla="val 32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>
            <a:extLst>
              <a:ext uri="{FF2B5EF4-FFF2-40B4-BE49-F238E27FC236}">
                <a16:creationId xmlns:a16="http://schemas.microsoft.com/office/drawing/2014/main" id="{B9864623-8AC4-5540-8B34-C9394E12BE00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0800000" flipV="1">
            <a:off x="6679323" y="3336773"/>
            <a:ext cx="12700" cy="781553"/>
          </a:xfrm>
          <a:prstGeom prst="bentConnector3">
            <a:avLst>
              <a:gd name="adj1" fmla="val 34744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肘形连接符 64">
            <a:extLst>
              <a:ext uri="{FF2B5EF4-FFF2-40B4-BE49-F238E27FC236}">
                <a16:creationId xmlns:a16="http://schemas.microsoft.com/office/drawing/2014/main" id="{A05E5155-4030-024F-AD6A-CD172B3BF928}"/>
              </a:ext>
            </a:extLst>
          </p:cNvPr>
          <p:cNvCxnSpPr>
            <a:stCxn id="8" idx="1"/>
            <a:endCxn id="17" idx="1"/>
          </p:cNvCxnSpPr>
          <p:nvPr/>
        </p:nvCxnSpPr>
        <p:spPr>
          <a:xfrm rot="10800000" flipH="1" flipV="1">
            <a:off x="8526936" y="2472347"/>
            <a:ext cx="475174" cy="882981"/>
          </a:xfrm>
          <a:prstGeom prst="bentConnector3">
            <a:avLst>
              <a:gd name="adj1" fmla="val 324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>
            <a:extLst>
              <a:ext uri="{FF2B5EF4-FFF2-40B4-BE49-F238E27FC236}">
                <a16:creationId xmlns:a16="http://schemas.microsoft.com/office/drawing/2014/main" id="{13AD9227-C5A9-0C48-87A7-A752266EBBE0}"/>
              </a:ext>
            </a:extLst>
          </p:cNvPr>
          <p:cNvCxnSpPr>
            <a:stCxn id="17" idx="1"/>
            <a:endCxn id="18" idx="1"/>
          </p:cNvCxnSpPr>
          <p:nvPr/>
        </p:nvCxnSpPr>
        <p:spPr>
          <a:xfrm rot="10800000" flipV="1">
            <a:off x="9002110" y="3355329"/>
            <a:ext cx="12700" cy="692312"/>
          </a:xfrm>
          <a:prstGeom prst="bentConnector3">
            <a:avLst>
              <a:gd name="adj1" fmla="val 26372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肘形连接符 81">
            <a:extLst>
              <a:ext uri="{FF2B5EF4-FFF2-40B4-BE49-F238E27FC236}">
                <a16:creationId xmlns:a16="http://schemas.microsoft.com/office/drawing/2014/main" id="{04489429-6C2A-8B40-A56C-EAEE04F58B66}"/>
              </a:ext>
            </a:extLst>
          </p:cNvPr>
          <p:cNvCxnSpPr/>
          <p:nvPr/>
        </p:nvCxnSpPr>
        <p:spPr>
          <a:xfrm rot="10800000" flipV="1">
            <a:off x="9008460" y="4047642"/>
            <a:ext cx="12700" cy="692312"/>
          </a:xfrm>
          <a:prstGeom prst="bentConnector3">
            <a:avLst>
              <a:gd name="adj1" fmla="val 26372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肘形连接符 82">
            <a:extLst>
              <a:ext uri="{FF2B5EF4-FFF2-40B4-BE49-F238E27FC236}">
                <a16:creationId xmlns:a16="http://schemas.microsoft.com/office/drawing/2014/main" id="{CCD996B2-E79E-0D44-B19F-9410281DF418}"/>
              </a:ext>
            </a:extLst>
          </p:cNvPr>
          <p:cNvCxnSpPr/>
          <p:nvPr/>
        </p:nvCxnSpPr>
        <p:spPr>
          <a:xfrm rot="10800000" flipV="1">
            <a:off x="9008460" y="4739954"/>
            <a:ext cx="12700" cy="692312"/>
          </a:xfrm>
          <a:prstGeom prst="bentConnector3">
            <a:avLst>
              <a:gd name="adj1" fmla="val 26372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肘形连接符 83">
            <a:extLst>
              <a:ext uri="{FF2B5EF4-FFF2-40B4-BE49-F238E27FC236}">
                <a16:creationId xmlns:a16="http://schemas.microsoft.com/office/drawing/2014/main" id="{94946EEE-966F-4C47-9887-D976DCDC3327}"/>
              </a:ext>
            </a:extLst>
          </p:cNvPr>
          <p:cNvCxnSpPr/>
          <p:nvPr/>
        </p:nvCxnSpPr>
        <p:spPr>
          <a:xfrm rot="10800000" flipV="1">
            <a:off x="9008460" y="5432267"/>
            <a:ext cx="12700" cy="692312"/>
          </a:xfrm>
          <a:prstGeom prst="bentConnector3">
            <a:avLst>
              <a:gd name="adj1" fmla="val 26372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曲线连接符 89">
            <a:extLst>
              <a:ext uri="{FF2B5EF4-FFF2-40B4-BE49-F238E27FC236}">
                <a16:creationId xmlns:a16="http://schemas.microsoft.com/office/drawing/2014/main" id="{CFC7BBA0-5D9C-F546-9A85-312A3B2AE627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 flipV="1">
            <a:off x="5478937" y="3336774"/>
            <a:ext cx="1200386" cy="781553"/>
          </a:xfrm>
          <a:prstGeom prst="curvedConnector3">
            <a:avLst/>
          </a:prstGeom>
          <a:ln w="25400">
            <a:solidFill>
              <a:srgbClr val="64B4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曲线连接符 91">
            <a:extLst>
              <a:ext uri="{FF2B5EF4-FFF2-40B4-BE49-F238E27FC236}">
                <a16:creationId xmlns:a16="http://schemas.microsoft.com/office/drawing/2014/main" id="{8ED11887-AA48-4B45-B1F6-F6FAAEAC1F82}"/>
              </a:ext>
            </a:extLst>
          </p:cNvPr>
          <p:cNvCxnSpPr>
            <a:cxnSpLocks/>
            <a:stCxn id="14" idx="3"/>
            <a:endCxn id="15" idx="2"/>
          </p:cNvCxnSpPr>
          <p:nvPr/>
        </p:nvCxnSpPr>
        <p:spPr>
          <a:xfrm>
            <a:off x="5478937" y="4118326"/>
            <a:ext cx="1843041" cy="324000"/>
          </a:xfrm>
          <a:prstGeom prst="curvedConnector4">
            <a:avLst>
              <a:gd name="adj1" fmla="val 32565"/>
              <a:gd name="adj2" fmla="val 177361"/>
            </a:avLst>
          </a:prstGeom>
          <a:ln w="25400">
            <a:solidFill>
              <a:srgbClr val="64B4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77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20"/>
    </mc:Choice>
    <mc:Fallback xmlns="">
      <p:transition spd="slow" advTm="3722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185FF-ACFC-A24B-A568-5F2E26D68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Eclipse</a:t>
            </a:r>
            <a:r>
              <a:rPr kumimoji="1" lang="zh-CN" altLang="en-US" dirty="0"/>
              <a:t>进行</a:t>
            </a:r>
            <a:r>
              <a:rPr kumimoji="1" lang="en-US" altLang="zh-CN" dirty="0"/>
              <a:t>Junit</a:t>
            </a:r>
            <a:r>
              <a:rPr kumimoji="1" lang="zh-CN" altLang="en-US" dirty="0"/>
              <a:t>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D339D0-6ADB-3A4A-A1D4-428512768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438528" cy="4050792"/>
          </a:xfrm>
        </p:spPr>
        <p:txBody>
          <a:bodyPr/>
          <a:lstStyle/>
          <a:p>
            <a:r>
              <a:rPr kumimoji="1" lang="zh-CN" altLang="en-US" dirty="0"/>
              <a:t>步骤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kumimoji="1" lang="zh-CN" altLang="en-US" dirty="0"/>
              <a:t>创建测试项目。打开</a:t>
            </a:r>
            <a:r>
              <a:rPr kumimoji="1" lang="en-US" altLang="zh-CN" dirty="0"/>
              <a:t>Eclipse</a:t>
            </a:r>
            <a:r>
              <a:rPr kumimoji="1" lang="zh-CN" altLang="en-US" dirty="0"/>
              <a:t>应用程序，选择“文件”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“新建”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“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项目</a:t>
            </a:r>
            <a:r>
              <a:rPr kumimoji="1" lang="en-US" altLang="zh-CN" dirty="0"/>
              <a:t>”</a:t>
            </a:r>
            <a:r>
              <a:rPr kumimoji="1" lang="zh-CN" altLang="en-US" dirty="0"/>
              <a:t>，打开“新建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项目”</a:t>
            </a:r>
            <a:r>
              <a:rPr kumimoji="1" lang="en-US" altLang="zh-CN" dirty="0"/>
              <a:t>,</a:t>
            </a:r>
            <a:r>
              <a:rPr kumimoji="1" lang="zh-CN" altLang="en-US" dirty="0"/>
              <a:t>在</a:t>
            </a:r>
            <a:r>
              <a:rPr kumimoji="1" lang="en-US" altLang="zh-CN" dirty="0"/>
              <a:t>Project name</a:t>
            </a:r>
            <a:r>
              <a:rPr kumimoji="1" lang="zh-CN" altLang="en-US" dirty="0"/>
              <a:t>编辑框中输入项目名称</a:t>
            </a:r>
            <a:r>
              <a:rPr kumimoji="1" lang="en-US" altLang="zh-CN" dirty="0" err="1"/>
              <a:t>TestProject</a:t>
            </a:r>
            <a:r>
              <a:rPr kumimoji="1" lang="zh-CN" altLang="en-US" dirty="0"/>
              <a:t>，单击“下一步”按钮。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7D5F38-AA66-C846-9086-FF9BD6B77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19" y="1757104"/>
            <a:ext cx="4255523" cy="510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69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185FF-ACFC-A24B-A568-5F2E26D68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Eclipse</a:t>
            </a:r>
            <a:r>
              <a:rPr kumimoji="1" lang="zh-CN" altLang="en-US" dirty="0"/>
              <a:t>进行</a:t>
            </a:r>
            <a:r>
              <a:rPr kumimoji="1" lang="en-US" altLang="zh-CN" dirty="0"/>
              <a:t>Junit</a:t>
            </a:r>
            <a:r>
              <a:rPr kumimoji="1" lang="zh-CN" altLang="en-US" dirty="0"/>
              <a:t>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D339D0-6ADB-3A4A-A1D4-428512768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201399" cy="4050792"/>
          </a:xfrm>
        </p:spPr>
        <p:txBody>
          <a:bodyPr/>
          <a:lstStyle/>
          <a:p>
            <a:r>
              <a:rPr kumimoji="1" lang="zh-CN" altLang="en-US" dirty="0"/>
              <a:t>步骤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lang="zh-CN" altLang="en-US" dirty="0"/>
              <a:t>在这个工程上点击右键，选择：</a:t>
            </a:r>
            <a:r>
              <a:rPr lang="en-US" altLang="zh-CN" dirty="0"/>
              <a:t>Build Path -&gt; Add Library 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65C129-DEBC-4543-A463-61B96F4FCB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5" r="32381" b="28098"/>
          <a:stretch/>
        </p:blipFill>
        <p:spPr>
          <a:xfrm>
            <a:off x="5432611" y="2290174"/>
            <a:ext cx="6167718" cy="390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81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185FF-ACFC-A24B-A568-5F2E26D68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Eclipse</a:t>
            </a:r>
            <a:r>
              <a:rPr kumimoji="1" lang="zh-CN" altLang="en-US" dirty="0"/>
              <a:t>进行</a:t>
            </a:r>
            <a:r>
              <a:rPr kumimoji="1" lang="en-US" altLang="zh-CN" dirty="0"/>
              <a:t>Junit</a:t>
            </a:r>
            <a:r>
              <a:rPr kumimoji="1" lang="zh-CN" altLang="en-US" dirty="0"/>
              <a:t>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D339D0-6ADB-3A4A-A1D4-428512768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201399" cy="4050792"/>
          </a:xfrm>
        </p:spPr>
        <p:txBody>
          <a:bodyPr/>
          <a:lstStyle/>
          <a:p>
            <a:r>
              <a:rPr kumimoji="1" lang="zh-CN" altLang="en-US" dirty="0"/>
              <a:t>步骤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kumimoji="1" lang="zh-CN" altLang="en-US" dirty="0"/>
              <a:t>选择</a:t>
            </a:r>
            <a:r>
              <a:rPr kumimoji="1" lang="en-US" altLang="zh-CN" dirty="0"/>
              <a:t>Junit</a:t>
            </a:r>
            <a:r>
              <a:rPr kumimoji="1" lang="zh-CN" altLang="en-US" dirty="0"/>
              <a:t>并选择版本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DFF534-B236-7349-A462-BAF53EE1D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4" t="9674" r="30719" b="34379"/>
          <a:stretch/>
        </p:blipFill>
        <p:spPr>
          <a:xfrm>
            <a:off x="3839941" y="2121408"/>
            <a:ext cx="4518213" cy="38368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B5514D-2AEF-B545-B836-30D3451C7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590" y="2536026"/>
            <a:ext cx="3213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3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E76AF-6154-3B47-BADF-54CD0B86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Eclipse</a:t>
            </a:r>
            <a:r>
              <a:rPr kumimoji="1" lang="zh-CN" altLang="en-US" dirty="0"/>
              <a:t>进行</a:t>
            </a:r>
            <a:r>
              <a:rPr kumimoji="1" lang="en-US" altLang="zh-CN" dirty="0"/>
              <a:t>Junit</a:t>
            </a:r>
            <a:r>
              <a:rPr kumimoji="1" lang="zh-CN" altLang="en-US" dirty="0"/>
              <a:t>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33A4C-A105-CB43-A83B-BBE83DA1D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sz="2400" dirty="0"/>
              <a:t>本例中，测试类为</a:t>
            </a:r>
            <a:r>
              <a:rPr kumimoji="1" lang="en-US" altLang="zh-CN" sz="2400" dirty="0" err="1"/>
              <a:t>Calculate.java</a:t>
            </a:r>
            <a:r>
              <a:rPr kumimoji="1" lang="zh-CN" altLang="en-US" sz="2400" dirty="0"/>
              <a:t>，它用来计算两数的和：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en-US" altLang="zh-CN" sz="2400" dirty="0"/>
              <a:t>package </a:t>
            </a:r>
            <a:r>
              <a:rPr kumimoji="1" lang="en-US" altLang="zh-CN" sz="2400" dirty="0" err="1"/>
              <a:t>testProject</a:t>
            </a:r>
            <a:r>
              <a:rPr kumimoji="1" lang="en-US" altLang="zh-CN" sz="2400" dirty="0"/>
              <a:t>;</a:t>
            </a:r>
          </a:p>
          <a:p>
            <a:pPr marL="0" indent="0">
              <a:buNone/>
            </a:pPr>
            <a:endParaRPr kumimoji="1" lang="en-US" altLang="zh-CN" sz="2400" dirty="0"/>
          </a:p>
          <a:p>
            <a:pPr marL="0" indent="0">
              <a:buNone/>
            </a:pPr>
            <a:r>
              <a:rPr kumimoji="1" lang="en-US" altLang="zh-CN" sz="2400" dirty="0"/>
              <a:t>public class Calculate {</a:t>
            </a:r>
          </a:p>
          <a:p>
            <a:pPr marL="274320" lvl="1" indent="0">
              <a:buNone/>
            </a:pPr>
            <a:r>
              <a:rPr kumimoji="1" lang="en-US" altLang="zh-CN" sz="2400" dirty="0"/>
              <a:t>public </a:t>
            </a:r>
            <a:r>
              <a:rPr kumimoji="1" lang="en-US" altLang="zh-CN" sz="2400" dirty="0" err="1"/>
              <a:t>int</a:t>
            </a:r>
            <a:r>
              <a:rPr kumimoji="1" lang="en-US" altLang="zh-CN" sz="2400" dirty="0"/>
              <a:t> sum(</a:t>
            </a:r>
            <a:r>
              <a:rPr kumimoji="1" lang="en-US" altLang="zh-CN" sz="2400" dirty="0" err="1"/>
              <a:t>int</a:t>
            </a:r>
            <a:r>
              <a:rPr kumimoji="1" lang="en-US" altLang="zh-CN" sz="2400" dirty="0"/>
              <a:t> a, </a:t>
            </a:r>
            <a:r>
              <a:rPr kumimoji="1" lang="en-US" altLang="zh-CN" sz="2400" dirty="0" err="1"/>
              <a:t>int</a:t>
            </a:r>
            <a:r>
              <a:rPr kumimoji="1" lang="en-US" altLang="zh-CN" sz="2400" dirty="0"/>
              <a:t> b)</a:t>
            </a:r>
          </a:p>
          <a:p>
            <a:pPr marL="274320" lvl="1" indent="0">
              <a:buNone/>
            </a:pPr>
            <a:r>
              <a:rPr kumimoji="1" lang="en-US" altLang="zh-CN" sz="2400" dirty="0"/>
              <a:t>{</a:t>
            </a:r>
          </a:p>
          <a:p>
            <a:pPr marL="548640" lvl="2" indent="0">
              <a:buNone/>
            </a:pPr>
            <a:r>
              <a:rPr kumimoji="1" lang="en-US" altLang="zh-CN" sz="2400" dirty="0" err="1"/>
              <a:t>System.out.println</a:t>
            </a:r>
            <a:r>
              <a:rPr kumimoji="1" lang="en-US" altLang="zh-CN" sz="2400" dirty="0"/>
              <a:t>("</a:t>
            </a:r>
            <a:r>
              <a:rPr kumimoji="1" lang="zh-CN" altLang="en-US" sz="2400" dirty="0"/>
              <a:t>相加的两个数值为：</a:t>
            </a:r>
            <a:r>
              <a:rPr kumimoji="1" lang="en-US" altLang="zh-CN" sz="2400" dirty="0"/>
              <a:t>" + a + "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" + b);</a:t>
            </a:r>
          </a:p>
          <a:p>
            <a:pPr marL="548640" lvl="2" indent="0">
              <a:buNone/>
            </a:pPr>
            <a:r>
              <a:rPr kumimoji="1" lang="en-US" altLang="zh-CN" sz="2400" dirty="0"/>
              <a:t>return a + b;</a:t>
            </a:r>
          </a:p>
          <a:p>
            <a:pPr marL="274320" lvl="1" indent="0">
              <a:buNone/>
            </a:pPr>
            <a:r>
              <a:rPr kumimoji="1" lang="en-US" altLang="zh-CN" sz="2400" dirty="0"/>
              <a:t>}</a:t>
            </a:r>
          </a:p>
          <a:p>
            <a:pPr marL="0" indent="0">
              <a:buNone/>
            </a:pPr>
            <a:r>
              <a:rPr kumimoji="1" lang="en-US" altLang="zh-CN" sz="2400" dirty="0"/>
              <a:t>}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656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BD403-D4A2-614A-A11B-128AC64C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Eclipse</a:t>
            </a:r>
            <a:r>
              <a:rPr kumimoji="1" lang="zh-CN" altLang="en-US" dirty="0"/>
              <a:t>进行</a:t>
            </a:r>
            <a:r>
              <a:rPr kumimoji="1" lang="en-US" altLang="zh-CN" dirty="0"/>
              <a:t>Junit</a:t>
            </a:r>
            <a:r>
              <a:rPr kumimoji="1" lang="zh-CN" altLang="en-US" dirty="0"/>
              <a:t>测试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F8CABE2-AC8F-A54E-8DFE-7FA9AFCA8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665889" y="2286000"/>
            <a:ext cx="6436359" cy="4022725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A220E06-9BB9-1F40-8FD0-A76A2D2E55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3" t="9674" r="16176" b="60000"/>
          <a:stretch/>
        </p:blipFill>
        <p:spPr>
          <a:xfrm>
            <a:off x="1069848" y="2093976"/>
            <a:ext cx="5145741" cy="187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25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E76AF-6154-3B47-BADF-54CD0B86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Eclipse</a:t>
            </a:r>
            <a:r>
              <a:rPr kumimoji="1" lang="zh-CN" altLang="en-US" dirty="0"/>
              <a:t>进行</a:t>
            </a:r>
            <a:r>
              <a:rPr kumimoji="1" lang="en-US" altLang="zh-CN" dirty="0"/>
              <a:t>Junit</a:t>
            </a:r>
            <a:r>
              <a:rPr kumimoji="1" lang="zh-CN" altLang="en-US" dirty="0"/>
              <a:t>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33A4C-A105-CB43-A83B-BBE83DA1D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本例中，</a:t>
            </a:r>
            <a:r>
              <a:rPr kumimoji="1" lang="en-US" altLang="zh-CN" sz="2400" dirty="0" err="1"/>
              <a:t>CalculateTest.java</a:t>
            </a:r>
            <a:r>
              <a:rPr kumimoji="1" lang="zh-CN" altLang="en-US" sz="2400" dirty="0"/>
              <a:t>，具有测试类的角色：</a:t>
            </a:r>
            <a:endParaRPr kumimoji="1" lang="en-US" altLang="zh-CN" sz="2400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46590E-877F-184B-A7F5-25BABAE47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597943"/>
            <a:ext cx="7330514" cy="391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89FFE-4A0F-1F46-83CB-6878C7AF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Eclipse</a:t>
            </a:r>
            <a:r>
              <a:rPr kumimoji="1" lang="zh-CN" altLang="en-US" dirty="0"/>
              <a:t>进行</a:t>
            </a:r>
            <a:r>
              <a:rPr kumimoji="1" lang="en-US" altLang="zh-CN" dirty="0"/>
              <a:t>Junit</a:t>
            </a:r>
            <a:r>
              <a:rPr kumimoji="1" lang="zh-CN" altLang="en-US" dirty="0"/>
              <a:t>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B0DB67-109A-F545-A4E8-A7BB00B53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如果要运行测试类，右键点击测试类，并选择 </a:t>
            </a:r>
            <a:r>
              <a:rPr lang="en-US" altLang="zh-CN" dirty="0"/>
              <a:t>Run As -&gt; Junit Test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BFCC4A-58AD-E646-81BD-83478D454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8" t="22876" r="8006" b="23922"/>
          <a:stretch/>
        </p:blipFill>
        <p:spPr>
          <a:xfrm>
            <a:off x="1069848" y="2550996"/>
            <a:ext cx="6418731" cy="364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57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89FFE-4A0F-1F46-83CB-6878C7AF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Eclipse</a:t>
            </a:r>
            <a:r>
              <a:rPr kumimoji="1" lang="zh-CN" altLang="en-US" dirty="0"/>
              <a:t>进行</a:t>
            </a:r>
            <a:r>
              <a:rPr kumimoji="1" lang="en-US" altLang="zh-CN" dirty="0"/>
              <a:t>Junit</a:t>
            </a:r>
            <a:r>
              <a:rPr kumimoji="1" lang="zh-CN" altLang="en-US" dirty="0"/>
              <a:t>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B0DB67-109A-F545-A4E8-A7BB00B53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运行结果</a:t>
            </a:r>
            <a:r>
              <a:rPr kumimoji="1" lang="zh-CN" altLang="en-US" dirty="0">
                <a:sym typeface="Wingdings" pitchFamily="2" charset="2"/>
              </a:rPr>
              <a:t>（成功）：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FC846F-779F-B742-938B-D3B05A236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622804"/>
            <a:ext cx="5473700" cy="1524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ADB854-1344-7044-9C4F-8534A42A7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977" y="4146804"/>
            <a:ext cx="6005232" cy="219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14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89FFE-4A0F-1F46-83CB-6878C7AF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Eclipse</a:t>
            </a:r>
            <a:r>
              <a:rPr kumimoji="1" lang="zh-CN" altLang="en-US" dirty="0"/>
              <a:t>进行</a:t>
            </a:r>
            <a:r>
              <a:rPr kumimoji="1" lang="en-US" altLang="zh-CN" dirty="0"/>
              <a:t>Junit</a:t>
            </a:r>
            <a:r>
              <a:rPr kumimoji="1" lang="zh-CN" altLang="en-US" dirty="0"/>
              <a:t>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B0DB67-109A-F545-A4E8-A7BB00B53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运行结果</a:t>
            </a:r>
            <a:r>
              <a:rPr kumimoji="1" lang="zh-CN" altLang="en-US" dirty="0">
                <a:sym typeface="Wingdings" pitchFamily="2" charset="2"/>
              </a:rPr>
              <a:t>（失败，需要后续对代码进行修改）：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289E20-3091-7441-A811-9C5FBBE29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5" t="9674" r="33333" b="45882"/>
          <a:stretch/>
        </p:blipFill>
        <p:spPr>
          <a:xfrm>
            <a:off x="376519" y="2849476"/>
            <a:ext cx="4456701" cy="259465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27B06C7-CD53-D346-BBFF-F131F91F41EB}"/>
              </a:ext>
            </a:extLst>
          </p:cNvPr>
          <p:cNvSpPr/>
          <p:nvPr/>
        </p:nvSpPr>
        <p:spPr>
          <a:xfrm>
            <a:off x="1063841" y="4133983"/>
            <a:ext cx="2079812" cy="371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A79DAAA-D0BE-504C-AE45-0FC9C5379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1" t="56265" r="15849" b="10000"/>
          <a:stretch/>
        </p:blipFill>
        <p:spPr>
          <a:xfrm>
            <a:off x="4833220" y="3494644"/>
            <a:ext cx="7225554" cy="231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2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E9362-26C4-BF47-AFDD-FFD3737A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黑盒测试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CBDC5C-42DC-5D45-8350-88E309425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/>
              <a:t>将被测试的软件系统看成一个黑盒子，不关心盒子的内部结构和内部特性，只关心软件产品的输入数据和输出结果。</a:t>
            </a:r>
            <a:endParaRPr kumimoji="1" lang="en-US" altLang="zh-CN" sz="2800" dirty="0"/>
          </a:p>
          <a:p>
            <a:r>
              <a:rPr kumimoji="1" lang="zh-CN" altLang="en-US" sz="2800" dirty="0"/>
              <a:t>方法：</a:t>
            </a:r>
            <a:endParaRPr kumimoji="1" lang="en-US" altLang="zh-CN" sz="2800" dirty="0"/>
          </a:p>
          <a:p>
            <a:pPr lvl="1"/>
            <a:r>
              <a:rPr kumimoji="1" lang="zh-CN" altLang="en-US" sz="2800" dirty="0" smtClean="0">
                <a:solidFill>
                  <a:schemeClr val="accent5"/>
                </a:solidFill>
              </a:rPr>
              <a:t>等价类划分</a:t>
            </a:r>
            <a:r>
              <a:rPr kumimoji="1" lang="zh-CN" altLang="en-US" sz="2800" dirty="0">
                <a:solidFill>
                  <a:schemeClr val="accent5"/>
                </a:solidFill>
              </a:rPr>
              <a:t>法</a:t>
            </a:r>
            <a:endParaRPr kumimoji="1" lang="en-US" altLang="zh-CN" sz="2800" dirty="0">
              <a:solidFill>
                <a:schemeClr val="accent5"/>
              </a:solidFill>
            </a:endParaRPr>
          </a:p>
          <a:p>
            <a:pPr lvl="1"/>
            <a:r>
              <a:rPr kumimoji="1" lang="zh-CN" altLang="en-US" sz="2800" dirty="0"/>
              <a:t>边界值分析法</a:t>
            </a:r>
            <a:endParaRPr kumimoji="1" lang="en-US" altLang="zh-CN" sz="2800" dirty="0"/>
          </a:p>
          <a:p>
            <a:pPr lvl="1"/>
            <a:r>
              <a:rPr kumimoji="1" lang="zh-CN" altLang="en-US" sz="2800" dirty="0"/>
              <a:t>错误推测法</a:t>
            </a:r>
            <a:endParaRPr kumimoji="1" lang="en-US" altLang="zh-CN" sz="2800" dirty="0"/>
          </a:p>
          <a:p>
            <a:pPr lvl="1"/>
            <a:r>
              <a:rPr kumimoji="1" lang="zh-CN" altLang="en-US" sz="2800" dirty="0"/>
              <a:t>因果图法</a:t>
            </a:r>
          </a:p>
        </p:txBody>
      </p:sp>
      <p:sp>
        <p:nvSpPr>
          <p:cNvPr id="4" name="立方体 3">
            <a:extLst>
              <a:ext uri="{FF2B5EF4-FFF2-40B4-BE49-F238E27FC236}">
                <a16:creationId xmlns:a16="http://schemas.microsoft.com/office/drawing/2014/main" id="{35B4911F-7C25-F14C-88B2-21E8A9522C33}"/>
              </a:ext>
            </a:extLst>
          </p:cNvPr>
          <p:cNvSpPr/>
          <p:nvPr/>
        </p:nvSpPr>
        <p:spPr>
          <a:xfrm>
            <a:off x="8231060" y="4306189"/>
            <a:ext cx="1927352" cy="1155700"/>
          </a:xfrm>
          <a:prstGeom prst="cub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软件</a:t>
            </a:r>
          </a:p>
        </p:txBody>
      </p:sp>
      <p:sp>
        <p:nvSpPr>
          <p:cNvPr id="5" name="下箭头 4">
            <a:extLst>
              <a:ext uri="{FF2B5EF4-FFF2-40B4-BE49-F238E27FC236}">
                <a16:creationId xmlns:a16="http://schemas.microsoft.com/office/drawing/2014/main" id="{9A7E4AEE-88F7-064A-87F2-86258B997227}"/>
              </a:ext>
            </a:extLst>
          </p:cNvPr>
          <p:cNvSpPr/>
          <p:nvPr/>
        </p:nvSpPr>
        <p:spPr>
          <a:xfrm>
            <a:off x="9008998" y="3469163"/>
            <a:ext cx="371475" cy="837026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CF5462-4C86-4040-9956-7AE7688E0570}"/>
              </a:ext>
            </a:extLst>
          </p:cNvPr>
          <p:cNvSpPr txBox="1"/>
          <p:nvPr/>
        </p:nvSpPr>
        <p:spPr>
          <a:xfrm>
            <a:off x="9380473" y="36774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输入</a:t>
            </a:r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CC0E0D94-75CD-5A4E-8C3B-DD0EC4481B1F}"/>
              </a:ext>
            </a:extLst>
          </p:cNvPr>
          <p:cNvSpPr/>
          <p:nvPr/>
        </p:nvSpPr>
        <p:spPr>
          <a:xfrm>
            <a:off x="9008998" y="5461889"/>
            <a:ext cx="371475" cy="847471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5086EF-E118-3344-826D-8FA2C9ACBE6A}"/>
              </a:ext>
            </a:extLst>
          </p:cNvPr>
          <p:cNvSpPr txBox="1"/>
          <p:nvPr/>
        </p:nvSpPr>
        <p:spPr>
          <a:xfrm>
            <a:off x="9380472" y="57009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141925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22"/>
    </mc:Choice>
    <mc:Fallback xmlns="">
      <p:transition spd="slow" advTm="26322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03F86-C78F-154F-9FE4-0A549A36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等价类划分法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769AFB-81B9-1241-9551-C3F8A6BE3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将程序的输入域划分为若干子集，然后从每个子集中选取少数具有代表性的数据用作测试用例</a:t>
            </a:r>
            <a:r>
              <a:rPr kumimoji="1" lang="zh-CN" altLang="en-US" sz="2400" dirty="0" smtClean="0"/>
              <a:t>。一个子集称为一个</a:t>
            </a:r>
            <a:r>
              <a:rPr kumimoji="1" lang="zh-CN" altLang="en-US" sz="2400" dirty="0" smtClean="0">
                <a:solidFill>
                  <a:schemeClr val="accent5"/>
                </a:solidFill>
              </a:rPr>
              <a:t>等价类</a:t>
            </a:r>
            <a:r>
              <a:rPr kumimoji="1" lang="zh-CN" altLang="en-US" sz="2400" dirty="0" smtClean="0"/>
              <a:t>，同一个等价类中的输入数据</a:t>
            </a:r>
            <a:r>
              <a:rPr kumimoji="1" lang="zh-CN" altLang="en-US" sz="2400" dirty="0"/>
              <a:t>对于揭露程序中的错误都是</a:t>
            </a:r>
            <a:r>
              <a:rPr kumimoji="1" lang="zh-CN" altLang="en-US" sz="2400" dirty="0">
                <a:solidFill>
                  <a:schemeClr val="accent5"/>
                </a:solidFill>
              </a:rPr>
              <a:t>等效</a:t>
            </a:r>
            <a:r>
              <a:rPr kumimoji="1" lang="zh-CN" altLang="en-US" sz="2400" dirty="0"/>
              <a:t>的。</a:t>
            </a:r>
            <a:endParaRPr kumimoji="1" lang="en-US" altLang="zh-CN" sz="2400" dirty="0"/>
          </a:p>
          <a:p>
            <a:r>
              <a:rPr kumimoji="1" lang="zh-CN" altLang="en-US" sz="2400" dirty="0"/>
              <a:t>等价类分为有效等价类和无效等价类：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有效等价类：对程序的规格说明是有意义的、合理的输入数据所构成的集合。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无效等价类：对程序的规格说明是无意义的、不合理的输入数据所构成的集合。</a:t>
            </a:r>
          </a:p>
        </p:txBody>
      </p:sp>
    </p:spTree>
    <p:extLst>
      <p:ext uri="{BB962C8B-B14F-4D97-AF65-F5344CB8AC3E}">
        <p14:creationId xmlns:p14="http://schemas.microsoft.com/office/powerpoint/2010/main" val="53704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20"/>
    </mc:Choice>
    <mc:Fallback xmlns="">
      <p:transition spd="slow" advTm="3812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9E051-C98E-8F41-8AA1-5D6B6514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等价类划分法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C136F4-8F75-8345-9984-9A2518336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019010" cy="402336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accent5"/>
                </a:solidFill>
              </a:rPr>
              <a:t>划分等价类时遵循的原则：</a:t>
            </a:r>
            <a:endParaRPr kumimoji="1" lang="en-US" altLang="zh-CN" dirty="0">
              <a:solidFill>
                <a:schemeClr val="accent5"/>
              </a:solidFill>
            </a:endParaRPr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 如果输入条件规定了取值范围或个数，则可确定一个有效等价类和两个无效等价类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chemeClr val="accent4"/>
                </a:solidFill>
              </a:rPr>
              <a:t>例：要求输入</a:t>
            </a:r>
            <a:r>
              <a:rPr kumimoji="1" lang="zh-CN" altLang="en-US" dirty="0">
                <a:solidFill>
                  <a:schemeClr val="accent4"/>
                </a:solidFill>
              </a:rPr>
              <a:t>值</a:t>
            </a:r>
            <a:r>
              <a:rPr kumimoji="1" lang="en-US" altLang="zh-CN" dirty="0">
                <a:solidFill>
                  <a:schemeClr val="accent4"/>
                </a:solidFill>
              </a:rPr>
              <a:t>x</a:t>
            </a:r>
            <a:r>
              <a:rPr kumimoji="1" lang="zh-CN" altLang="en-US" dirty="0">
                <a:solidFill>
                  <a:schemeClr val="accent4"/>
                </a:solidFill>
              </a:rPr>
              <a:t>在</a:t>
            </a:r>
            <a:r>
              <a:rPr kumimoji="1" lang="en-US" altLang="zh-CN" dirty="0">
                <a:solidFill>
                  <a:schemeClr val="accent4"/>
                </a:solidFill>
              </a:rPr>
              <a:t>0</a:t>
            </a:r>
            <a:r>
              <a:rPr kumimoji="1" lang="zh-CN" altLang="en-US" dirty="0">
                <a:solidFill>
                  <a:schemeClr val="accent4"/>
                </a:solidFill>
              </a:rPr>
              <a:t>到</a:t>
            </a:r>
            <a:r>
              <a:rPr kumimoji="1" lang="en-US" altLang="zh-CN" dirty="0">
                <a:solidFill>
                  <a:schemeClr val="accent4"/>
                </a:solidFill>
              </a:rPr>
              <a:t>100</a:t>
            </a:r>
            <a:r>
              <a:rPr kumimoji="1" lang="zh-CN" altLang="en-US" dirty="0">
                <a:solidFill>
                  <a:schemeClr val="accent4"/>
                </a:solidFill>
              </a:rPr>
              <a:t>之间</a:t>
            </a:r>
            <a:r>
              <a:rPr kumimoji="1" lang="zh-CN" altLang="en-US" dirty="0" smtClean="0">
                <a:solidFill>
                  <a:schemeClr val="accent4"/>
                </a:solidFill>
              </a:rPr>
              <a:t>，则有：有效等价类</a:t>
            </a:r>
            <a:r>
              <a:rPr kumimoji="1" lang="en-US" altLang="zh-CN" dirty="0" smtClean="0">
                <a:solidFill>
                  <a:schemeClr val="accent4"/>
                </a:solidFill>
              </a:rPr>
              <a:t>0</a:t>
            </a:r>
            <a:r>
              <a:rPr kumimoji="1" lang="en-US" altLang="zh-CN" dirty="0">
                <a:solidFill>
                  <a:schemeClr val="accent4"/>
                </a:solidFill>
              </a:rPr>
              <a:t>&lt;=x&lt;=100</a:t>
            </a:r>
            <a:r>
              <a:rPr kumimoji="1" lang="zh-CN" altLang="en-US" dirty="0">
                <a:solidFill>
                  <a:schemeClr val="accent4"/>
                </a:solidFill>
              </a:rPr>
              <a:t>，无效</a:t>
            </a:r>
            <a:r>
              <a:rPr kumimoji="1" lang="zh-CN" altLang="en-US" dirty="0" smtClean="0">
                <a:solidFill>
                  <a:schemeClr val="accent4"/>
                </a:solidFill>
              </a:rPr>
              <a:t>等价类</a:t>
            </a:r>
            <a:r>
              <a:rPr kumimoji="1" lang="en-US" altLang="zh-CN" dirty="0" smtClean="0">
                <a:solidFill>
                  <a:schemeClr val="accent4"/>
                </a:solidFill>
              </a:rPr>
              <a:t>x&lt;0</a:t>
            </a:r>
            <a:r>
              <a:rPr kumimoji="1" lang="zh-CN" altLang="en-US" dirty="0">
                <a:solidFill>
                  <a:schemeClr val="accent4"/>
                </a:solidFill>
              </a:rPr>
              <a:t>和</a:t>
            </a:r>
            <a:r>
              <a:rPr kumimoji="1" lang="en-US" altLang="zh-CN" dirty="0">
                <a:solidFill>
                  <a:schemeClr val="accent4"/>
                </a:solidFill>
              </a:rPr>
              <a:t>x&gt;100</a:t>
            </a:r>
            <a:r>
              <a:rPr kumimoji="1" lang="zh-CN" altLang="en-US" dirty="0" smtClean="0">
                <a:solidFill>
                  <a:schemeClr val="accent4"/>
                </a:solidFill>
              </a:rPr>
              <a:t>。</a:t>
            </a:r>
            <a:endParaRPr kumimoji="1" lang="en-US" altLang="zh-CN" dirty="0">
              <a:solidFill>
                <a:schemeClr val="accent4"/>
              </a:solidFill>
            </a:endParaRPr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如果输入条件规定了输入值的集合或是规定了“必须如何”的条件，则可以确定一个有效等价类和一个无效等价类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chemeClr val="accent4"/>
                </a:solidFill>
              </a:rPr>
              <a:t>例：要求输入</a:t>
            </a:r>
            <a:r>
              <a:rPr kumimoji="1" lang="zh-CN" altLang="en-US" dirty="0">
                <a:solidFill>
                  <a:schemeClr val="accent4"/>
                </a:solidFill>
              </a:rPr>
              <a:t>值</a:t>
            </a:r>
            <a:r>
              <a:rPr kumimoji="1" lang="zh-CN" altLang="en-US" dirty="0" smtClean="0">
                <a:solidFill>
                  <a:schemeClr val="accent4"/>
                </a:solidFill>
              </a:rPr>
              <a:t>是整数，则有：有效等价类整数数据，无效等价类其他类型数据</a:t>
            </a:r>
            <a:endParaRPr kumimoji="1" lang="en-US" altLang="zh-CN" dirty="0">
              <a:solidFill>
                <a:schemeClr val="accent4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850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46"/>
    </mc:Choice>
    <mc:Fallback xmlns="">
      <p:transition spd="slow" advTm="4814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9E051-C98E-8F41-8AA1-5D6B6514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等价类划分法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C136F4-8F75-8345-9984-9A2518336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 smtClean="0"/>
              <a:t>3</a:t>
            </a:r>
            <a:r>
              <a:rPr kumimoji="1" lang="en-US" altLang="zh-CN" dirty="0"/>
              <a:t>.</a:t>
            </a:r>
            <a:r>
              <a:rPr kumimoji="1" lang="zh-CN" altLang="en-US" dirty="0"/>
              <a:t> 如果输入条件是布尔表达式，则可以分为一个有效等价类和一个无效等价类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chemeClr val="accent4"/>
                </a:solidFill>
              </a:rPr>
              <a:t>例：要求</a:t>
            </a:r>
            <a:r>
              <a:rPr kumimoji="1" lang="zh-CN" altLang="en-US" dirty="0">
                <a:solidFill>
                  <a:schemeClr val="accent4"/>
                </a:solidFill>
              </a:rPr>
              <a:t>密码非空，则</a:t>
            </a:r>
            <a:r>
              <a:rPr kumimoji="1" lang="zh-CN" altLang="en-US" dirty="0" smtClean="0">
                <a:solidFill>
                  <a:schemeClr val="accent4"/>
                </a:solidFill>
              </a:rPr>
              <a:t>有：效等价类非</a:t>
            </a:r>
            <a:r>
              <a:rPr kumimoji="1" lang="zh-CN" altLang="en-US" dirty="0">
                <a:solidFill>
                  <a:schemeClr val="accent4"/>
                </a:solidFill>
              </a:rPr>
              <a:t>空密码，无效等价</a:t>
            </a:r>
            <a:r>
              <a:rPr kumimoji="1" lang="zh-CN" altLang="en-US" dirty="0" smtClean="0">
                <a:solidFill>
                  <a:schemeClr val="accent4"/>
                </a:solidFill>
              </a:rPr>
              <a:t>类空</a:t>
            </a:r>
            <a:r>
              <a:rPr kumimoji="1" lang="zh-CN" altLang="en-US" dirty="0">
                <a:solidFill>
                  <a:schemeClr val="accent4"/>
                </a:solidFill>
              </a:rPr>
              <a:t>密码。</a:t>
            </a:r>
            <a:endParaRPr kumimoji="1" lang="en-US" altLang="zh-CN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如果输入条件是一组值，且程序对不同的值有不同的处理方式，则每个允许的输入值对应一个有效等价类，所有不允许的输入值的集合为一个无效等价类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chemeClr val="accent4"/>
                </a:solidFill>
              </a:rPr>
              <a:t>例：要求输入 初级、中级、高级中的一个，则有：有效等价类初级</a:t>
            </a:r>
            <a:r>
              <a:rPr kumimoji="1" lang="zh-CN" altLang="en-US" dirty="0">
                <a:solidFill>
                  <a:schemeClr val="accent4"/>
                </a:solidFill>
              </a:rPr>
              <a:t>、中级、高级，无效</a:t>
            </a:r>
            <a:r>
              <a:rPr kumimoji="1" lang="zh-CN" altLang="en-US" dirty="0" smtClean="0">
                <a:solidFill>
                  <a:schemeClr val="accent4"/>
                </a:solidFill>
              </a:rPr>
              <a:t>等价类其他所有输入。</a:t>
            </a:r>
            <a:endParaRPr kumimoji="1" lang="en-US" altLang="zh-CN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5.</a:t>
            </a:r>
            <a:r>
              <a:rPr kumimoji="1" lang="zh-CN" altLang="en-US" dirty="0"/>
              <a:t> 如果规定了输入数据必须遵循的规则，则可划分出一个有效等价类（符合规则）和若干个无效等价类（从不同的角度违反规则</a:t>
            </a:r>
            <a:r>
              <a:rPr kumimoji="1" lang="zh-CN" altLang="en-US" dirty="0" smtClean="0"/>
              <a:t>）</a:t>
            </a:r>
          </a:p>
          <a:p>
            <a:r>
              <a:rPr kumimoji="1" lang="zh-CN" altLang="en-US" dirty="0">
                <a:solidFill>
                  <a:schemeClr val="accent4"/>
                </a:solidFill>
              </a:rPr>
              <a:t>一</a:t>
            </a:r>
            <a:r>
              <a:rPr kumimoji="1" lang="zh-CN" altLang="en-US" dirty="0" smtClean="0">
                <a:solidFill>
                  <a:schemeClr val="accent4"/>
                </a:solidFill>
              </a:rPr>
              <a:t>个输入可以有多条约束；例：日期</a:t>
            </a:r>
            <a:endParaRPr kumimoji="1" lang="zh-CN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89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27"/>
    </mc:Choice>
    <mc:Fallback xmlns="">
      <p:transition spd="slow" advTm="5552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D37FB-2B63-C341-8574-BD68F1A16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设计测试用例的步骤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FDEE61-1E8C-C947-A9D2-5CD5B8847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1.</a:t>
            </a:r>
            <a:r>
              <a:rPr kumimoji="1" lang="zh-CN" altLang="en-US" sz="2400" dirty="0"/>
              <a:t> 对每个输入和外部条件进行等价划分，画出等价类表，并为每个等价类进行编号。</a:t>
            </a:r>
            <a:endParaRPr kumimoji="1" lang="en-US" altLang="zh-CN" sz="2400" dirty="0"/>
          </a:p>
          <a:p>
            <a:r>
              <a:rPr kumimoji="1" lang="en-US" altLang="zh-CN" sz="2400" dirty="0"/>
              <a:t>2.</a:t>
            </a:r>
            <a:r>
              <a:rPr kumimoji="1" lang="zh-CN" altLang="en-US" sz="2400" dirty="0"/>
              <a:t> </a:t>
            </a:r>
            <a:r>
              <a:rPr kumimoji="1" lang="zh-CN" altLang="en-US" sz="2400" dirty="0" smtClean="0"/>
              <a:t>设计若干个测试用例覆盖所有的有效等价类，每个测试用例应覆盖尽可能多的有效等价类。</a:t>
            </a:r>
            <a:endParaRPr kumimoji="1" lang="en-US" altLang="zh-CN" sz="2400" dirty="0"/>
          </a:p>
          <a:p>
            <a:r>
              <a:rPr kumimoji="1" lang="en-US" altLang="zh-CN" sz="2400" dirty="0"/>
              <a:t>3.</a:t>
            </a:r>
            <a:r>
              <a:rPr kumimoji="1" lang="zh-CN" altLang="en-US" sz="2400" dirty="0"/>
              <a:t> 为每一个无效等价类设计一个测试用例。</a:t>
            </a:r>
          </a:p>
        </p:txBody>
      </p:sp>
    </p:spTree>
    <p:extLst>
      <p:ext uri="{BB962C8B-B14F-4D97-AF65-F5344CB8AC3E}">
        <p14:creationId xmlns:p14="http://schemas.microsoft.com/office/powerpoint/2010/main" val="375793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75"/>
    </mc:Choice>
    <mc:Fallback xmlns="">
      <p:transition spd="slow" advTm="36475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自定义 1">
      <a:majorFont>
        <a:latin typeface="思源黑体 CN Medium"/>
        <a:ea typeface="思源黑体 CN Medium"/>
        <a:cs typeface=""/>
      </a:majorFont>
      <a:minorFont>
        <a:latin typeface="思源黑体 CN"/>
        <a:ea typeface="思源黑体 CN"/>
        <a:cs typeface="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976</TotalTime>
  <Words>3772</Words>
  <Application>Microsoft Office PowerPoint</Application>
  <PresentationFormat>宽屏</PresentationFormat>
  <Paragraphs>503</Paragraphs>
  <Slides>48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7" baseType="lpstr">
      <vt:lpstr>等线</vt:lpstr>
      <vt:lpstr>思源黑体 CN</vt:lpstr>
      <vt:lpstr>思源黑体 CN Medium</vt:lpstr>
      <vt:lpstr>微软雅黑</vt:lpstr>
      <vt:lpstr>Cambria Math</vt:lpstr>
      <vt:lpstr>Tw Cen MT</vt:lpstr>
      <vt:lpstr>Wingdings</vt:lpstr>
      <vt:lpstr>Wingdings 3</vt:lpstr>
      <vt:lpstr>积分</vt:lpstr>
      <vt:lpstr>软工第6次上机</vt:lpstr>
      <vt:lpstr>软件测试</vt:lpstr>
      <vt:lpstr>软件测试的原则</vt:lpstr>
      <vt:lpstr>软件测试的分类</vt:lpstr>
      <vt:lpstr>黑盒测试</vt:lpstr>
      <vt:lpstr>等价类划分法</vt:lpstr>
      <vt:lpstr>等价类划分法</vt:lpstr>
      <vt:lpstr>等价类划分法</vt:lpstr>
      <vt:lpstr>设计测试用例的步骤</vt:lpstr>
      <vt:lpstr>示例</vt:lpstr>
      <vt:lpstr>等价类划分表</vt:lpstr>
      <vt:lpstr>测试用例</vt:lpstr>
      <vt:lpstr>测试用例</vt:lpstr>
      <vt:lpstr>测试用例</vt:lpstr>
      <vt:lpstr>白盒测试</vt:lpstr>
      <vt:lpstr>逻辑覆盖法</vt:lpstr>
      <vt:lpstr>分支覆盖</vt:lpstr>
      <vt:lpstr>示例</vt:lpstr>
      <vt:lpstr>示例</vt:lpstr>
      <vt:lpstr>示例</vt:lpstr>
      <vt:lpstr>单元测试</vt:lpstr>
      <vt:lpstr>单元测试</vt:lpstr>
      <vt:lpstr>利用 JUnit 进行单元测试</vt:lpstr>
      <vt:lpstr>Junit 框架组成</vt:lpstr>
      <vt:lpstr>Junit 框架组成</vt:lpstr>
      <vt:lpstr>Junit 框架组成</vt:lpstr>
      <vt:lpstr>Junit 框架组成</vt:lpstr>
      <vt:lpstr>Junit 框架组成</vt:lpstr>
      <vt:lpstr>Junit 框架组成</vt:lpstr>
      <vt:lpstr>Assert</vt:lpstr>
      <vt:lpstr>Junit框架总结</vt:lpstr>
      <vt:lpstr>作业1（三角形类型判断）</vt:lpstr>
      <vt:lpstr>作业要求</vt:lpstr>
      <vt:lpstr>作业要求</vt:lpstr>
      <vt:lpstr>在idea中使用Junit</vt:lpstr>
      <vt:lpstr>在idea中使用Junit</vt:lpstr>
      <vt:lpstr>在idea中使用Junit</vt:lpstr>
      <vt:lpstr>在idea中使用Junit</vt:lpstr>
      <vt:lpstr>在idea中使用Junit</vt:lpstr>
      <vt:lpstr>使用Eclipse进行Junit测试</vt:lpstr>
      <vt:lpstr>使用Eclipse进行Junit测试</vt:lpstr>
      <vt:lpstr>使用Eclipse进行Junit测试</vt:lpstr>
      <vt:lpstr>使用Eclipse进行Junit测试</vt:lpstr>
      <vt:lpstr>使用Eclipse进行Junit测试</vt:lpstr>
      <vt:lpstr>使用Eclipse进行Junit测试</vt:lpstr>
      <vt:lpstr>使用Eclipse进行Junit测试</vt:lpstr>
      <vt:lpstr>使用Eclipse进行Junit测试</vt:lpstr>
      <vt:lpstr>使用Eclipse进行Junit测试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软件工程基础第五次上机</dc:title>
  <dc:creator>Microsoft Office User</dc:creator>
  <cp:lastModifiedBy>1261782580@qq.com</cp:lastModifiedBy>
  <cp:revision>61</cp:revision>
  <dcterms:created xsi:type="dcterms:W3CDTF">2019-05-01T05:45:46Z</dcterms:created>
  <dcterms:modified xsi:type="dcterms:W3CDTF">2020-05-14T15:19:10Z</dcterms:modified>
</cp:coreProperties>
</file>